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97" r:id="rId2"/>
    <p:sldId id="304" r:id="rId3"/>
    <p:sldId id="301" r:id="rId4"/>
    <p:sldId id="305" r:id="rId5"/>
    <p:sldId id="302" r:id="rId6"/>
    <p:sldId id="288" r:id="rId7"/>
    <p:sldId id="285" r:id="rId8"/>
    <p:sldId id="286" r:id="rId9"/>
    <p:sldId id="306" r:id="rId10"/>
    <p:sldId id="296" r:id="rId11"/>
    <p:sldId id="295" r:id="rId12"/>
    <p:sldId id="287"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24" autoAdjust="0"/>
  </p:normalViewPr>
  <p:slideViewPr>
    <p:cSldViewPr>
      <p:cViewPr varScale="1">
        <p:scale>
          <a:sx n="42" d="100"/>
          <a:sy n="42" d="100"/>
        </p:scale>
        <p:origin x="162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70153783-CA0B-4077-B635-8B251A8C61A7}" type="datetimeFigureOut">
              <a:rPr lang="en-US"/>
              <a:pPr>
                <a:defRPr/>
              </a:pPr>
              <a:t>11/26/2023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54C562D0-772C-41E6-9182-9D0F0AAFB16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4C562D0-772C-41E6-9182-9D0F0AAFB162}"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4C562D0-772C-41E6-9182-9D0F0AAFB162}"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4C562D0-772C-41E6-9182-9D0F0AAFB162}"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4C562D0-772C-41E6-9182-9D0F0AAFB162}" type="slidenum">
              <a:rPr lang="en-US" smtClean="0"/>
              <a:pPr>
                <a:defRPr/>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4C562D0-772C-41E6-9182-9D0F0AAFB162}"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CFA093B-E9F0-4838-A3AE-A3916E9C7E1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DF76244-2CB2-4DD6-91C2-8F22BD27010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DA68FAA-83CA-4F39-AED4-51E3AD5BB1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5BE1FAB-22DE-4B3E-BD8A-BEE1D536180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4DA71F1-ADCD-41CE-8658-7FC7E2BD1AA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59DD49F3-C333-40C5-AE4E-161D11D9575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D0C1678D-C607-4096-856B-730229A827B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4EB47E0A-D5F6-4C05-B980-BED2CE8020D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66CFFDF7-3F8B-4923-8F76-383712F4833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C10AC93-F647-403A-9D60-1B8ADF76BEA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0ADA807-7130-4AB3-AF68-E2A9D543154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407C8E9-AB3C-4DD5-A534-F4FD65643D03}"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7" r:id="rId9"/>
    <p:sldLayoutId id="2147483765" r:id="rId10"/>
    <p:sldLayoutId id="214748376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Magnitsky_Ac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mbodia.ohchr.org/en/treaty-based-bodi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a:xfrm>
            <a:off x="457200" y="228600"/>
            <a:ext cx="8229600" cy="1143000"/>
          </a:xfrm>
          <a:solidFill>
            <a:schemeClr val="accent1"/>
          </a:solidFill>
          <a:ln w="38100">
            <a:solidFill>
              <a:schemeClr val="tx1"/>
            </a:solidFill>
          </a:ln>
        </p:spPr>
        <p:txBody>
          <a:bodyPr anchor="ctr"/>
          <a:lstStyle/>
          <a:p>
            <a:pPr algn="ctr" eaLnBrk="1" hangingPunct="1"/>
            <a:r>
              <a:rPr lang="en-US" altLang="en-US" sz="4000" b="1" dirty="0">
                <a:solidFill>
                  <a:schemeClr val="bg1"/>
                </a:solidFill>
                <a:latin typeface="Copperplate Gothic Bold" pitchFamily="34" charset="0"/>
              </a:rPr>
              <a:t>Cambodia Constitution</a:t>
            </a:r>
            <a:br>
              <a:rPr lang="en-US" altLang="en-US" sz="4000" b="1" dirty="0">
                <a:solidFill>
                  <a:schemeClr val="bg1"/>
                </a:solidFill>
                <a:latin typeface="Copperplate Gothic Bold" pitchFamily="34" charset="0"/>
              </a:rPr>
            </a:br>
            <a:r>
              <a:rPr lang="en-US" altLang="en-US" sz="4000" b="1" dirty="0">
                <a:solidFill>
                  <a:schemeClr val="bg1"/>
                </a:solidFill>
                <a:latin typeface="Copperplate Gothic Bold" pitchFamily="34" charset="0"/>
              </a:rPr>
              <a:t>Article 31</a:t>
            </a:r>
          </a:p>
        </p:txBody>
      </p:sp>
      <p:sp>
        <p:nvSpPr>
          <p:cNvPr id="8" name="Content Placeholder 2"/>
          <p:cNvSpPr>
            <a:spLocks noGrp="1"/>
          </p:cNvSpPr>
          <p:nvPr>
            <p:ph idx="1"/>
          </p:nvPr>
        </p:nvSpPr>
        <p:spPr>
          <a:xfrm>
            <a:off x="457200" y="1447800"/>
            <a:ext cx="8305800" cy="4648200"/>
          </a:xfrm>
        </p:spPr>
        <p:txBody>
          <a:bodyPr>
            <a:normAutofit/>
          </a:bodyPr>
          <a:lstStyle/>
          <a:p>
            <a:pPr marL="236538" indent="-236538" eaLnBrk="1" fontAlgn="auto" hangingPunct="1">
              <a:spcAft>
                <a:spcPts val="0"/>
              </a:spcAft>
              <a:buClr>
                <a:schemeClr val="accent3"/>
              </a:buClr>
              <a:buNone/>
              <a:defRPr/>
            </a:pPr>
            <a:r>
              <a:rPr lang="en-US" sz="3600" dirty="0"/>
              <a:t>  The Kingdom of Cambodia recognizes and respects human rights as enshrined in the United Nations Charter, the Universal Declaration of Human Rights and all the treaties and conventions related to human rights, women’s rights and children’s rights…</a:t>
            </a:r>
          </a:p>
        </p:txBody>
      </p:sp>
      <p:graphicFrame>
        <p:nvGraphicFramePr>
          <p:cNvPr id="13" name="Table 12"/>
          <p:cNvGraphicFramePr>
            <a:graphicFrameLocks noGrp="1"/>
          </p:cNvGraphicFramePr>
          <p:nvPr/>
        </p:nvGraphicFramePr>
        <p:xfrm>
          <a:off x="2446338" y="3352800"/>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8199"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1" name="Picture 13" descr="C:\Users\Admin\AppData\Local\Microsoft\Windows\INetCache\IE\1J9Q4R7J\kp_democracy[1].jpg"/>
          <p:cNvPicPr>
            <a:picLocks noChangeAspect="1" noChangeArrowheads="1"/>
          </p:cNvPicPr>
          <p:nvPr/>
        </p:nvPicPr>
        <p:blipFill>
          <a:blip r:embed="rId3" cstate="print"/>
          <a:srcRect/>
          <a:stretch>
            <a:fillRect/>
          </a:stretch>
        </p:blipFill>
        <p:spPr bwMode="auto">
          <a:xfrm>
            <a:off x="6611815" y="3810000"/>
            <a:ext cx="2532185" cy="2743200"/>
          </a:xfrm>
          <a:prstGeom prst="rect">
            <a:avLst/>
          </a:prstGeom>
          <a:noFill/>
        </p:spPr>
      </p:pic>
      <p:sp>
        <p:nvSpPr>
          <p:cNvPr id="8194" name="Rectangle 3"/>
          <p:cNvSpPr>
            <a:spLocks noGrp="1" noChangeArrowheads="1"/>
          </p:cNvSpPr>
          <p:nvPr>
            <p:ph type="title"/>
          </p:nvPr>
        </p:nvSpPr>
        <p:spPr>
          <a:xfrm>
            <a:off x="457200" y="228600"/>
            <a:ext cx="8229600" cy="1143000"/>
          </a:xfrm>
          <a:solidFill>
            <a:schemeClr val="accent1"/>
          </a:solidFill>
          <a:ln w="38100">
            <a:solidFill>
              <a:schemeClr val="tx1"/>
            </a:solidFill>
          </a:ln>
        </p:spPr>
        <p:txBody>
          <a:bodyPr anchor="ctr"/>
          <a:lstStyle/>
          <a:p>
            <a:pPr algn="ctr" eaLnBrk="1" hangingPunct="1"/>
            <a:r>
              <a:rPr lang="en-US" altLang="en-US" sz="4000" b="1" dirty="0">
                <a:solidFill>
                  <a:schemeClr val="bg1"/>
                </a:solidFill>
                <a:latin typeface="Copperplate Gothic Bold" pitchFamily="34" charset="0"/>
              </a:rPr>
              <a:t>Restore Democracy</a:t>
            </a:r>
            <a:br>
              <a:rPr lang="en-US" altLang="en-US" sz="4000" b="1" dirty="0">
                <a:solidFill>
                  <a:schemeClr val="bg1"/>
                </a:solidFill>
                <a:latin typeface="Copperplate Gothic Bold" pitchFamily="34" charset="0"/>
              </a:rPr>
            </a:br>
            <a:r>
              <a:rPr lang="en-US" altLang="en-US" sz="4000" b="1" dirty="0">
                <a:solidFill>
                  <a:schemeClr val="bg1"/>
                </a:solidFill>
                <a:latin typeface="Copperplate Gothic Bold" pitchFamily="34" charset="0"/>
              </a:rPr>
              <a:t>Using PPA Plus</a:t>
            </a:r>
          </a:p>
        </p:txBody>
      </p:sp>
      <p:sp>
        <p:nvSpPr>
          <p:cNvPr id="8" name="Content Placeholder 2"/>
          <p:cNvSpPr>
            <a:spLocks noGrp="1"/>
          </p:cNvSpPr>
          <p:nvPr>
            <p:ph idx="1"/>
          </p:nvPr>
        </p:nvSpPr>
        <p:spPr>
          <a:xfrm>
            <a:off x="457200" y="1447800"/>
            <a:ext cx="8305800" cy="4648200"/>
          </a:xfrm>
        </p:spPr>
        <p:txBody>
          <a:bodyPr>
            <a:normAutofit fontScale="92500" lnSpcReduction="20000"/>
          </a:bodyPr>
          <a:lstStyle/>
          <a:p>
            <a:pPr marL="236538" indent="-236538" eaLnBrk="1" fontAlgn="auto" hangingPunct="1">
              <a:spcAft>
                <a:spcPts val="0"/>
              </a:spcAft>
              <a:buClr>
                <a:schemeClr val="accent3"/>
              </a:buClr>
              <a:buFont typeface="Wingdings" pitchFamily="2" charset="2"/>
              <a:buChar char="§"/>
              <a:defRPr/>
            </a:pPr>
            <a:r>
              <a:rPr lang="en-US" sz="3600" dirty="0"/>
              <a:t>1991 Paris Peace Agreement is one instrument to demand for real democracy and strengthen institutions in Cambodia.</a:t>
            </a:r>
          </a:p>
          <a:p>
            <a:pPr marL="236538" indent="-236538" eaLnBrk="1" fontAlgn="auto" hangingPunct="1">
              <a:spcAft>
                <a:spcPts val="0"/>
              </a:spcAft>
              <a:buClr>
                <a:schemeClr val="accent3"/>
              </a:buClr>
              <a:buFont typeface="Wingdings" pitchFamily="2" charset="2"/>
              <a:buChar char="§"/>
              <a:defRPr/>
            </a:pPr>
            <a:r>
              <a:rPr lang="en-US" sz="3600" dirty="0"/>
              <a:t>Other international treaties that Cambodia ratified can be used as well.</a:t>
            </a:r>
          </a:p>
          <a:p>
            <a:pPr marL="236538" indent="-236538" eaLnBrk="1" fontAlgn="auto" hangingPunct="1">
              <a:spcAft>
                <a:spcPts val="0"/>
              </a:spcAft>
              <a:buClr>
                <a:schemeClr val="accent3"/>
              </a:buClr>
              <a:buFont typeface="Wingdings" pitchFamily="2" charset="2"/>
              <a:buChar char="§"/>
              <a:defRPr/>
            </a:pPr>
            <a:r>
              <a:rPr lang="en-US" sz="3600" dirty="0"/>
              <a:t>Magnitsky Act, Cambodia Constitution</a:t>
            </a:r>
          </a:p>
          <a:p>
            <a:pPr marL="236538" indent="-236538" eaLnBrk="1" fontAlgn="auto" hangingPunct="1">
              <a:spcAft>
                <a:spcPts val="0"/>
              </a:spcAft>
              <a:buClr>
                <a:schemeClr val="accent3"/>
              </a:buClr>
              <a:buFont typeface="Wingdings" pitchFamily="2" charset="2"/>
              <a:buChar char="§"/>
              <a:defRPr/>
            </a:pPr>
            <a:r>
              <a:rPr lang="en-US" sz="3600" dirty="0"/>
              <a:t>PPA Plus is the PPA along with other ratified treaties.  We need to use these instruments and their mechanisms            to restore democracy in Cambodia.</a:t>
            </a:r>
          </a:p>
        </p:txBody>
      </p:sp>
      <p:graphicFrame>
        <p:nvGraphicFramePr>
          <p:cNvPr id="13" name="Table 12"/>
          <p:cNvGraphicFramePr>
            <a:graphicFrameLocks noGrp="1"/>
          </p:cNvGraphicFramePr>
          <p:nvPr/>
        </p:nvGraphicFramePr>
        <p:xfrm>
          <a:off x="2446338" y="3352800"/>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8199"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xfrm>
            <a:off x="457200" y="228600"/>
            <a:ext cx="8229600" cy="1143000"/>
          </a:xfrm>
          <a:solidFill>
            <a:schemeClr val="accent1"/>
          </a:solidFill>
          <a:ln w="38100">
            <a:solidFill>
              <a:schemeClr val="tx1"/>
            </a:solidFill>
          </a:ln>
        </p:spPr>
        <p:txBody>
          <a:bodyPr anchor="ctr"/>
          <a:lstStyle/>
          <a:p>
            <a:pPr algn="ctr" eaLnBrk="1" hangingPunct="1"/>
            <a:r>
              <a:rPr lang="en-US" altLang="en-US" sz="4000" b="1" dirty="0">
                <a:solidFill>
                  <a:schemeClr val="bg1"/>
                </a:solidFill>
                <a:latin typeface="Copperplate Gothic Bold" pitchFamily="34" charset="0"/>
              </a:rPr>
              <a:t>Magnets Act</a:t>
            </a:r>
          </a:p>
        </p:txBody>
      </p:sp>
      <p:sp>
        <p:nvSpPr>
          <p:cNvPr id="8" name="Content Placeholder 2"/>
          <p:cNvSpPr>
            <a:spLocks noGrp="1"/>
          </p:cNvSpPr>
          <p:nvPr>
            <p:ph idx="1"/>
          </p:nvPr>
        </p:nvSpPr>
        <p:spPr>
          <a:xfrm>
            <a:off x="457200" y="1447800"/>
            <a:ext cx="8229600" cy="4800600"/>
          </a:xfrm>
        </p:spPr>
        <p:txBody>
          <a:bodyPr>
            <a:normAutofit fontScale="92500" lnSpcReduction="20000"/>
          </a:bodyPr>
          <a:lstStyle/>
          <a:p>
            <a:pPr lvl="0" algn="just">
              <a:buNone/>
            </a:pPr>
            <a:r>
              <a:rPr lang="en-US" sz="3200" dirty="0">
                <a:cs typeface="Times New Roman" panose="02020603050405020304" pitchFamily="18" charset="0"/>
              </a:rPr>
              <a:t>Magnitsky Act</a:t>
            </a:r>
          </a:p>
          <a:p>
            <a:pPr algn="just"/>
            <a:r>
              <a:rPr lang="en-US" sz="3200" dirty="0"/>
              <a:t>Authorizes the U.S. government to sanction those who it sees as human rights offenders, freeze their assets, and ban them from entering the U.S.</a:t>
            </a:r>
            <a:endParaRPr lang="en-US" sz="3200" dirty="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a:p>
            <a:pPr algn="just"/>
            <a:r>
              <a:rPr lang="en-US" sz="3200" dirty="0">
                <a:cs typeface="Times New Roman" panose="02020603050405020304" pitchFamily="18" charset="0"/>
              </a:rPr>
              <a:t>Similar laws now in Canada, Australia, United Kingdom, and Europe</a:t>
            </a:r>
          </a:p>
          <a:p>
            <a:r>
              <a:rPr lang="en-US" sz="3200" dirty="0">
                <a:cs typeface="Times New Roman" panose="02020603050405020304" pitchFamily="18" charset="0"/>
              </a:rPr>
              <a:t>Over a million Cambodian living abroad can help report human rights offenders in Cambodia to these countries.</a:t>
            </a:r>
          </a:p>
          <a:p>
            <a:pPr>
              <a:buNone/>
            </a:pPr>
            <a:endParaRPr lang="en-US" sz="1300" dirty="0">
              <a:cs typeface="Times New Roman" panose="02020603050405020304" pitchFamily="18" charset="0"/>
            </a:endParaRPr>
          </a:p>
          <a:p>
            <a:pPr>
              <a:buNone/>
            </a:pPr>
            <a:endParaRPr lang="en-US" sz="1300" dirty="0">
              <a:cs typeface="Times New Roman" panose="02020603050405020304" pitchFamily="18" charset="0"/>
            </a:endParaRPr>
          </a:p>
          <a:p>
            <a:pPr>
              <a:buNone/>
            </a:pPr>
            <a:r>
              <a:rPr lang="en-US" sz="1300" dirty="0">
                <a:cs typeface="Times New Roman" panose="02020603050405020304" pitchFamily="18" charset="0"/>
                <a:hlinkClick r:id="rId2"/>
              </a:rPr>
              <a:t>https://en.wikipedia.org/wiki/Magnitsky_Act</a:t>
            </a:r>
            <a:r>
              <a:rPr lang="en-US" sz="1300" dirty="0">
                <a:cs typeface="Times New Roman" panose="02020603050405020304" pitchFamily="18" charset="0"/>
              </a:rPr>
              <a:t> </a:t>
            </a:r>
          </a:p>
        </p:txBody>
      </p:sp>
      <p:graphicFrame>
        <p:nvGraphicFramePr>
          <p:cNvPr id="13" name="Table 12"/>
          <p:cNvGraphicFramePr>
            <a:graphicFrameLocks noGrp="1"/>
          </p:cNvGraphicFramePr>
          <p:nvPr/>
        </p:nvGraphicFramePr>
        <p:xfrm>
          <a:off x="2446338" y="3428999"/>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7620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175"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AppData\Local\Microsoft\Windows\INetCache\IE\HMATA6E8\Time-For-Action[1].jpg"/>
          <p:cNvPicPr>
            <a:picLocks noChangeAspect="1" noChangeArrowheads="1"/>
          </p:cNvPicPr>
          <p:nvPr/>
        </p:nvPicPr>
        <p:blipFill>
          <a:blip r:embed="rId2" cstate="print"/>
          <a:srcRect/>
          <a:stretch>
            <a:fillRect/>
          </a:stretch>
        </p:blipFill>
        <p:spPr bwMode="auto">
          <a:xfrm>
            <a:off x="5593052" y="2057400"/>
            <a:ext cx="3550948" cy="2901950"/>
          </a:xfrm>
          <a:prstGeom prst="rect">
            <a:avLst/>
          </a:prstGeom>
          <a:noFill/>
        </p:spPr>
      </p:pic>
      <p:sp>
        <p:nvSpPr>
          <p:cNvPr id="9218" name="Rectangle 3"/>
          <p:cNvSpPr>
            <a:spLocks noGrp="1" noChangeArrowheads="1"/>
          </p:cNvSpPr>
          <p:nvPr>
            <p:ph type="title"/>
          </p:nvPr>
        </p:nvSpPr>
        <p:spPr>
          <a:xfrm>
            <a:off x="457200" y="228600"/>
            <a:ext cx="8229600" cy="1143000"/>
          </a:xfrm>
          <a:solidFill>
            <a:schemeClr val="accent1"/>
          </a:solidFill>
          <a:ln w="38100">
            <a:solidFill>
              <a:schemeClr val="tx1"/>
            </a:solidFill>
          </a:ln>
        </p:spPr>
        <p:txBody>
          <a:bodyPr anchor="ctr"/>
          <a:lstStyle/>
          <a:p>
            <a:pPr algn="ctr" eaLnBrk="1" hangingPunct="1"/>
            <a:r>
              <a:rPr lang="en-US" altLang="en-US" sz="4000" b="1" dirty="0">
                <a:solidFill>
                  <a:schemeClr val="bg1"/>
                </a:solidFill>
                <a:latin typeface="Copperplate Gothic Bold" pitchFamily="34" charset="0"/>
              </a:rPr>
              <a:t>Do Your Parts</a:t>
            </a:r>
          </a:p>
        </p:txBody>
      </p:sp>
      <p:sp>
        <p:nvSpPr>
          <p:cNvPr id="8" name="Content Placeholder 2"/>
          <p:cNvSpPr>
            <a:spLocks noGrp="1"/>
          </p:cNvSpPr>
          <p:nvPr>
            <p:ph idx="1"/>
          </p:nvPr>
        </p:nvSpPr>
        <p:spPr>
          <a:xfrm>
            <a:off x="457200" y="1447800"/>
            <a:ext cx="8229600" cy="4525963"/>
          </a:xfrm>
        </p:spPr>
        <p:txBody>
          <a:bodyPr>
            <a:normAutofit/>
          </a:bodyPr>
          <a:lstStyle/>
          <a:p>
            <a:pPr marL="457200" indent="-457200">
              <a:buFont typeface="+mj-lt"/>
              <a:buAutoNum type="arabicPeriod"/>
            </a:pPr>
            <a:r>
              <a:rPr lang="en-US" sz="2800" dirty="0"/>
              <a:t>Know your rights by reading the Universal Declaration of Human Rights and the ICCPR.</a:t>
            </a:r>
          </a:p>
          <a:p>
            <a:pPr marL="457200" indent="-457200">
              <a:buFont typeface="+mj-lt"/>
              <a:buAutoNum type="arabicPeriod"/>
            </a:pPr>
            <a:r>
              <a:rPr lang="en-US" sz="2800" dirty="0"/>
              <a:t>Help make sure the government                  upholds these rights.</a:t>
            </a:r>
          </a:p>
          <a:p>
            <a:pPr marL="457200" indent="-457200">
              <a:buFont typeface="+mj-lt"/>
              <a:buAutoNum type="arabicPeriod"/>
            </a:pPr>
            <a:r>
              <a:rPr lang="en-US" sz="2800" dirty="0"/>
              <a:t>Educate others.</a:t>
            </a:r>
          </a:p>
          <a:p>
            <a:pPr marL="457200" indent="-457200">
              <a:buFont typeface="+mj-lt"/>
              <a:buAutoNum type="arabicPeriod"/>
            </a:pPr>
            <a:r>
              <a:rPr lang="en-US" sz="2800" dirty="0"/>
              <a:t>Include in your political platform                          to win votes.</a:t>
            </a:r>
          </a:p>
          <a:p>
            <a:pPr marL="339725" indent="-339725">
              <a:buNone/>
            </a:pPr>
            <a:endParaRPr lang="en-US" sz="3600" dirty="0"/>
          </a:p>
          <a:p>
            <a:pPr marL="339725" indent="-339725">
              <a:buNone/>
            </a:pPr>
            <a:endParaRPr lang="en-US" sz="3600" dirty="0"/>
          </a:p>
          <a:p>
            <a:pPr marL="339725" indent="-339725" eaLnBrk="1" fontAlgn="auto" hangingPunct="1">
              <a:spcAft>
                <a:spcPts val="0"/>
              </a:spcAft>
              <a:buClr>
                <a:schemeClr val="accent3"/>
              </a:buClr>
              <a:buFontTx/>
              <a:buNone/>
              <a:defRPr/>
            </a:pPr>
            <a:endParaRPr lang="en-US" sz="2400" dirty="0"/>
          </a:p>
          <a:p>
            <a:pPr marL="339725" indent="-339725" eaLnBrk="1" fontAlgn="auto" hangingPunct="1">
              <a:spcAft>
                <a:spcPts val="0"/>
              </a:spcAft>
              <a:buClr>
                <a:schemeClr val="accent3"/>
              </a:buClr>
              <a:buFontTx/>
              <a:buNone/>
              <a:defRPr/>
            </a:pPr>
            <a:endParaRPr lang="en-US" sz="2400" dirty="0"/>
          </a:p>
        </p:txBody>
      </p:sp>
      <p:graphicFrame>
        <p:nvGraphicFramePr>
          <p:cNvPr id="13" name="Table 12"/>
          <p:cNvGraphicFramePr>
            <a:graphicFrameLocks noGrp="1"/>
          </p:cNvGraphicFramePr>
          <p:nvPr/>
        </p:nvGraphicFramePr>
        <p:xfrm>
          <a:off x="2446338" y="3352800"/>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9223"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819400" y="304800"/>
            <a:ext cx="6324600" cy="5867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marL="514350" indent="-514350" eaLnBrk="1" fontAlgn="auto" hangingPunct="1">
              <a:spcAft>
                <a:spcPts val="0"/>
              </a:spcAft>
              <a:buClr>
                <a:schemeClr val="bg1"/>
              </a:buClr>
              <a:buFont typeface="+mj-lt"/>
              <a:buAutoNum type="arabicPeriod"/>
              <a:defRPr/>
            </a:pPr>
            <a:r>
              <a:rPr lang="en-US" sz="3200" dirty="0"/>
              <a:t>UDHR proclaimed by the United Nations on 10 December 1948 as a common standard of achievements for all peoples and all nations.</a:t>
            </a:r>
          </a:p>
          <a:p>
            <a:pPr marL="514350" indent="-514350" eaLnBrk="1" fontAlgn="auto" hangingPunct="1">
              <a:spcAft>
                <a:spcPts val="0"/>
              </a:spcAft>
              <a:buClr>
                <a:schemeClr val="bg1"/>
              </a:buClr>
              <a:buFont typeface="+mj-lt"/>
              <a:buAutoNum type="arabicPeriod"/>
              <a:defRPr/>
            </a:pPr>
            <a:r>
              <a:rPr lang="en-US" sz="3200" dirty="0"/>
              <a:t>Articulates fundamental rights and freedoms for all.</a:t>
            </a:r>
          </a:p>
          <a:p>
            <a:pPr marL="514350" indent="-514350" eaLnBrk="1" fontAlgn="auto" hangingPunct="1">
              <a:spcAft>
                <a:spcPts val="0"/>
              </a:spcAft>
              <a:buClr>
                <a:schemeClr val="bg1"/>
              </a:buClr>
              <a:buFont typeface="+mj-lt"/>
              <a:buAutoNum type="arabicPeriod"/>
              <a:defRPr/>
            </a:pPr>
            <a:r>
              <a:rPr lang="en-US" sz="3200" dirty="0"/>
              <a:t>Consists of 30 articles, 7 pages</a:t>
            </a:r>
          </a:p>
          <a:p>
            <a:pPr marL="514350" indent="-514350" eaLnBrk="1" fontAlgn="auto" hangingPunct="1">
              <a:spcAft>
                <a:spcPts val="0"/>
              </a:spcAft>
              <a:buClr>
                <a:schemeClr val="bg1"/>
              </a:buClr>
              <a:buFont typeface="+mj-lt"/>
              <a:buAutoNum type="arabicPeriod"/>
              <a:defRPr/>
            </a:pPr>
            <a:r>
              <a:rPr lang="en-US" sz="3200" dirty="0"/>
              <a:t>Recognized in Cambodia constitution’s article 31.</a:t>
            </a:r>
          </a:p>
          <a:p>
            <a:pPr marL="457200" indent="-457200" eaLnBrk="1" fontAlgn="auto" hangingPunct="1">
              <a:spcAft>
                <a:spcPts val="0"/>
              </a:spcAft>
              <a:buClr>
                <a:schemeClr val="accent3"/>
              </a:buClr>
              <a:buFontTx/>
              <a:buAutoNum type="arabicPeriod"/>
              <a:defRPr/>
            </a:pPr>
            <a:endParaRPr lang="en-US" sz="3200" dirty="0"/>
          </a:p>
        </p:txBody>
      </p:sp>
      <p:sp>
        <p:nvSpPr>
          <p:cNvPr id="8199" name="Rectangle 8"/>
          <p:cNvSpPr>
            <a:spLocks noChangeArrowheads="1"/>
          </p:cNvSpPr>
          <p:nvPr/>
        </p:nvSpPr>
        <p:spPr bwMode="auto">
          <a:xfrm>
            <a:off x="762000" y="6230551"/>
            <a:ext cx="6908800" cy="276999"/>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r>
              <a:rPr lang="fr-FR" altLang="en-US" sz="1200" b="1" dirty="0"/>
              <a:t>  </a:t>
            </a:r>
            <a:endParaRPr lang="ca-ES" altLang="en-US" sz="1200" b="1" dirty="0"/>
          </a:p>
        </p:txBody>
      </p:sp>
      <p:pic>
        <p:nvPicPr>
          <p:cNvPr id="14342" name="Picture 6" descr="https://tse2.mm.bing.net/th?id=OIP.34Nj6GAYzobxWP1qHQX7HwHaHa&amp;pid=Api&amp;P=0&amp;w=300&amp;h=300"/>
          <p:cNvPicPr>
            <a:picLocks noChangeAspect="1" noChangeArrowheads="1"/>
          </p:cNvPicPr>
          <p:nvPr/>
        </p:nvPicPr>
        <p:blipFill>
          <a:blip r:embed="rId3" cstate="print"/>
          <a:srcRect/>
          <a:stretch>
            <a:fillRect/>
          </a:stretch>
        </p:blipFill>
        <p:spPr bwMode="auto">
          <a:xfrm>
            <a:off x="1" y="1219200"/>
            <a:ext cx="2743200" cy="2743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xfrm>
            <a:off x="457200" y="228600"/>
            <a:ext cx="8229600" cy="1143000"/>
          </a:xfrm>
          <a:solidFill>
            <a:schemeClr val="accent1"/>
          </a:solidFill>
          <a:ln w="38100">
            <a:solidFill>
              <a:schemeClr val="tx1"/>
            </a:solidFill>
          </a:ln>
        </p:spPr>
        <p:txBody>
          <a:bodyPr anchor="ctr"/>
          <a:lstStyle/>
          <a:p>
            <a:pPr algn="ctr" eaLnBrk="1" hangingPunct="1"/>
            <a:r>
              <a:rPr lang="en-US" altLang="en-US" sz="4000" b="1" dirty="0">
                <a:solidFill>
                  <a:schemeClr val="bg1"/>
                </a:solidFill>
                <a:latin typeface="Copperplate Gothic Bold" pitchFamily="34" charset="0"/>
              </a:rPr>
              <a:t>Cambodia Ratified Human Rights Treaties</a:t>
            </a:r>
          </a:p>
        </p:txBody>
      </p:sp>
      <p:sp>
        <p:nvSpPr>
          <p:cNvPr id="8" name="Content Placeholder 2"/>
          <p:cNvSpPr>
            <a:spLocks noGrp="1"/>
          </p:cNvSpPr>
          <p:nvPr>
            <p:ph idx="1"/>
          </p:nvPr>
        </p:nvSpPr>
        <p:spPr>
          <a:xfrm>
            <a:off x="457200" y="1447800"/>
            <a:ext cx="8229600" cy="4525963"/>
          </a:xfrm>
        </p:spPr>
        <p:txBody>
          <a:bodyPr>
            <a:normAutofit lnSpcReduction="10000"/>
          </a:bodyPr>
          <a:lstStyle/>
          <a:p>
            <a:pPr marL="274638" indent="-549275" eaLnBrk="1" fontAlgn="auto" hangingPunct="1">
              <a:spcBef>
                <a:spcPts val="0"/>
              </a:spcBef>
              <a:spcAft>
                <a:spcPts val="0"/>
              </a:spcAft>
              <a:buClr>
                <a:schemeClr val="accent3"/>
              </a:buClr>
              <a:buNone/>
              <a:defRPr/>
            </a:pPr>
            <a:r>
              <a:rPr lang="en-US" sz="2000" dirty="0">
                <a:latin typeface="Times New Roman" pitchFamily="18" charset="0"/>
                <a:cs typeface="Times New Roman" pitchFamily="18" charset="0"/>
              </a:rPr>
              <a:t>     After the 1991 PPA, Cambodia ratified more international human rights treaties.  We need to make sure Cambodia respects these ratified treaties:</a:t>
            </a:r>
          </a:p>
          <a:p>
            <a:pPr marL="468630" indent="-742950" eaLnBrk="1" fontAlgn="auto" hangingPunct="1">
              <a:spcBef>
                <a:spcPts val="0"/>
              </a:spcBef>
              <a:spcAft>
                <a:spcPts val="0"/>
              </a:spcAft>
              <a:buClr>
                <a:schemeClr val="accent3"/>
              </a:buClr>
              <a:buNone/>
              <a:defRPr/>
            </a:pPr>
            <a:endParaRPr lang="en-US" sz="1200" dirty="0">
              <a:latin typeface="Times New Roman" pitchFamily="18" charset="0"/>
              <a:cs typeface="Times New Roman" pitchFamily="18" charset="0"/>
            </a:endParaRPr>
          </a:p>
          <a:p>
            <a:pPr marL="342900" indent="-342900">
              <a:buFont typeface="+mj-lt"/>
              <a:buAutoNum type="arabicPeriod"/>
            </a:pPr>
            <a:r>
              <a:rPr lang="en-US" sz="1600" dirty="0">
                <a:latin typeface="Times New Roman" pitchFamily="18" charset="0"/>
                <a:cs typeface="Times New Roman" pitchFamily="18" charset="0"/>
              </a:rPr>
              <a:t>International Convention on the Elimination of All Forms of Racial Discrimination (28 November 1983); </a:t>
            </a:r>
          </a:p>
          <a:p>
            <a:pPr marL="342900" indent="-342900">
              <a:buFont typeface="+mj-lt"/>
              <a:buAutoNum type="arabicPeriod"/>
            </a:pPr>
            <a:r>
              <a:rPr lang="en-US" sz="1600" dirty="0">
                <a:latin typeface="Times New Roman" pitchFamily="18" charset="0"/>
                <a:cs typeface="Times New Roman" pitchFamily="18" charset="0"/>
              </a:rPr>
              <a:t>International Covenant on Economic, Social and Cultural Rights (26 May 1992); </a:t>
            </a:r>
          </a:p>
          <a:p>
            <a:pPr marL="342900" indent="-342900">
              <a:buFont typeface="+mj-lt"/>
              <a:buAutoNum type="arabicPeriod"/>
            </a:pPr>
            <a:r>
              <a:rPr lang="en-US" sz="1600" dirty="0">
                <a:solidFill>
                  <a:srgbClr val="FF0000"/>
                </a:solidFill>
                <a:latin typeface="Times New Roman" pitchFamily="18" charset="0"/>
                <a:cs typeface="Times New Roman" pitchFamily="18" charset="0"/>
              </a:rPr>
              <a:t>International Covenant on Civil and Political Rights (26 May 1992); </a:t>
            </a:r>
          </a:p>
          <a:p>
            <a:pPr marL="342900" indent="-342900">
              <a:buFont typeface="+mj-lt"/>
              <a:buAutoNum type="arabicPeriod"/>
            </a:pPr>
            <a:r>
              <a:rPr lang="en-US" sz="1600" dirty="0">
                <a:latin typeface="Times New Roman" pitchFamily="18" charset="0"/>
                <a:cs typeface="Times New Roman" pitchFamily="18" charset="0"/>
              </a:rPr>
              <a:t>The Convention on the Elimination of All Forms of Discrimination against Women (15 October 1992); </a:t>
            </a:r>
          </a:p>
          <a:p>
            <a:pPr marL="342900" indent="-342900">
              <a:buFont typeface="+mj-lt"/>
              <a:buAutoNum type="arabicPeriod"/>
            </a:pPr>
            <a:r>
              <a:rPr lang="en-US" sz="1600" dirty="0">
                <a:solidFill>
                  <a:srgbClr val="FF0000"/>
                </a:solidFill>
                <a:latin typeface="Times New Roman" pitchFamily="18" charset="0"/>
                <a:cs typeface="Times New Roman" pitchFamily="18" charset="0"/>
              </a:rPr>
              <a:t>The Convention against Torture and Other Cruel, Inhuman or Degrading Treatment or Punishment (15 October 1992); </a:t>
            </a:r>
          </a:p>
          <a:p>
            <a:pPr marL="342900" indent="-342900">
              <a:buFont typeface="+mj-lt"/>
              <a:buAutoNum type="arabicPeriod"/>
            </a:pPr>
            <a:r>
              <a:rPr lang="en-US" sz="1600" dirty="0">
                <a:latin typeface="Times New Roman" pitchFamily="18" charset="0"/>
                <a:cs typeface="Times New Roman" pitchFamily="18" charset="0"/>
              </a:rPr>
              <a:t>The Convention on the Rights of the Child (15 October 1992); </a:t>
            </a:r>
          </a:p>
          <a:p>
            <a:pPr marL="342900" indent="-342900">
              <a:buFont typeface="+mj-lt"/>
              <a:buAutoNum type="arabicPeriod"/>
            </a:pPr>
            <a:r>
              <a:rPr lang="en-US" sz="1600" dirty="0">
                <a:latin typeface="Times New Roman" pitchFamily="18" charset="0"/>
                <a:cs typeface="Times New Roman" pitchFamily="18" charset="0"/>
              </a:rPr>
              <a:t>The Convention on the Rights of Persons with Disabilities (20 December 2012); and </a:t>
            </a:r>
          </a:p>
          <a:p>
            <a:pPr marL="342900" indent="-342900">
              <a:buFont typeface="+mj-lt"/>
              <a:buAutoNum type="arabicPeriod"/>
            </a:pPr>
            <a:r>
              <a:rPr lang="en-US" sz="1600" dirty="0">
                <a:latin typeface="Times New Roman" pitchFamily="18" charset="0"/>
                <a:cs typeface="Times New Roman" pitchFamily="18" charset="0"/>
              </a:rPr>
              <a:t>The Convention on the Protection of All Persons from Enforced Disappearance (27 June 2013)</a:t>
            </a:r>
          </a:p>
          <a:p>
            <a:pPr marL="457200" indent="-457200" eaLnBrk="1" fontAlgn="auto" hangingPunct="1">
              <a:spcAft>
                <a:spcPts val="0"/>
              </a:spcAft>
              <a:buClr>
                <a:schemeClr val="accent3"/>
              </a:buClr>
              <a:buFont typeface="Wingdings 2" pitchFamily="18" charset="2"/>
              <a:buNone/>
              <a:defRPr/>
            </a:pPr>
            <a:endParaRPr lang="en-US" sz="1200" dirty="0">
              <a:latin typeface="Times New Roman" pitchFamily="18" charset="0"/>
              <a:cs typeface="Times New Roman" pitchFamily="18" charset="0"/>
            </a:endParaRPr>
          </a:p>
          <a:p>
            <a:pPr marL="457200" indent="-457200" eaLnBrk="1" fontAlgn="auto" hangingPunct="1">
              <a:spcAft>
                <a:spcPts val="0"/>
              </a:spcAft>
              <a:buClr>
                <a:schemeClr val="accent3"/>
              </a:buClr>
              <a:buNone/>
              <a:defRPr/>
            </a:pPr>
            <a:r>
              <a:rPr lang="en-US" sz="1200" dirty="0">
                <a:latin typeface="Times New Roman" pitchFamily="18" charset="0"/>
                <a:cs typeface="Times New Roman" pitchFamily="18" charset="0"/>
                <a:hlinkClick r:id="rId2"/>
              </a:rPr>
              <a:t>https://cambodia.ohchr.org/en/treaty-based-bodies</a:t>
            </a:r>
            <a:r>
              <a:rPr lang="en-US" sz="1200" dirty="0">
                <a:latin typeface="Times New Roman" pitchFamily="18" charset="0"/>
                <a:cs typeface="Times New Roman" pitchFamily="18" charset="0"/>
              </a:rPr>
              <a:t> </a:t>
            </a:r>
          </a:p>
        </p:txBody>
      </p:sp>
      <p:graphicFrame>
        <p:nvGraphicFramePr>
          <p:cNvPr id="13" name="Table 12"/>
          <p:cNvGraphicFramePr>
            <a:graphicFrameLocks noGrp="1"/>
          </p:cNvGraphicFramePr>
          <p:nvPr/>
        </p:nvGraphicFramePr>
        <p:xfrm>
          <a:off x="2446338" y="3428999"/>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7620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175"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819400" y="304800"/>
            <a:ext cx="6324600" cy="5867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marL="514350" indent="-514350" eaLnBrk="1" fontAlgn="auto" hangingPunct="1">
              <a:spcAft>
                <a:spcPts val="0"/>
              </a:spcAft>
              <a:buClr>
                <a:schemeClr val="bg1"/>
              </a:buClr>
              <a:buFont typeface="+mj-lt"/>
              <a:buAutoNum type="arabicPeriod"/>
              <a:defRPr/>
            </a:pPr>
            <a:r>
              <a:rPr lang="en-US" sz="2400" dirty="0"/>
              <a:t>ICCPR is a multilateral treaty that commits states parties to respect the civil and political rights of individuals, including the right to life, freedom of religion, freedom of speech, freedom of assembly.</a:t>
            </a:r>
          </a:p>
          <a:p>
            <a:pPr marL="514350" indent="-514350" eaLnBrk="1" fontAlgn="auto" hangingPunct="1">
              <a:spcAft>
                <a:spcPts val="0"/>
              </a:spcAft>
              <a:buClr>
                <a:schemeClr val="bg1"/>
              </a:buClr>
              <a:buFont typeface="+mj-lt"/>
              <a:buAutoNum type="arabicPeriod"/>
              <a:defRPr/>
            </a:pPr>
            <a:r>
              <a:rPr lang="en-US" sz="2400" dirty="0"/>
              <a:t>Adopted on 23 March 1976.</a:t>
            </a:r>
          </a:p>
          <a:p>
            <a:pPr marL="514350" indent="-514350" eaLnBrk="1" fontAlgn="auto" hangingPunct="1">
              <a:spcAft>
                <a:spcPts val="0"/>
              </a:spcAft>
              <a:buClr>
                <a:schemeClr val="bg1"/>
              </a:buClr>
              <a:buFont typeface="+mj-lt"/>
              <a:buAutoNum type="arabicPeriod"/>
              <a:defRPr/>
            </a:pPr>
            <a:r>
              <a:rPr lang="en-US" sz="2400" dirty="0"/>
              <a:t>Compliance with the ICCPR is monitored by the United Nations Human Rights Committee, which reviews regular reports of states parties on how the rights are being implemented.</a:t>
            </a:r>
          </a:p>
          <a:p>
            <a:pPr marL="514350" indent="-514350" eaLnBrk="1" fontAlgn="auto" hangingPunct="1">
              <a:spcAft>
                <a:spcPts val="0"/>
              </a:spcAft>
              <a:buClr>
                <a:schemeClr val="bg1"/>
              </a:buClr>
              <a:buFont typeface="+mj-lt"/>
              <a:buAutoNum type="arabicPeriod"/>
              <a:defRPr/>
            </a:pPr>
            <a:r>
              <a:rPr lang="en-US" sz="2400" dirty="0"/>
              <a:t>State must submit report every four years or whenever the Committee requests.</a:t>
            </a:r>
          </a:p>
          <a:p>
            <a:pPr marL="514350" indent="-514350" eaLnBrk="1" fontAlgn="auto" hangingPunct="1">
              <a:spcAft>
                <a:spcPts val="0"/>
              </a:spcAft>
              <a:buClr>
                <a:schemeClr val="bg1"/>
              </a:buClr>
              <a:buFont typeface="+mj-lt"/>
              <a:buAutoNum type="arabicPeriod"/>
              <a:defRPr/>
            </a:pPr>
            <a:endParaRPr lang="en-US" sz="2400" dirty="0"/>
          </a:p>
          <a:p>
            <a:pPr marL="457200" indent="-457200" eaLnBrk="1" fontAlgn="auto" hangingPunct="1">
              <a:spcAft>
                <a:spcPts val="0"/>
              </a:spcAft>
              <a:buClr>
                <a:schemeClr val="accent3"/>
              </a:buClr>
              <a:buFontTx/>
              <a:buAutoNum type="arabicPeriod"/>
              <a:defRPr/>
            </a:pPr>
            <a:endParaRPr lang="en-US" sz="3200" dirty="0"/>
          </a:p>
        </p:txBody>
      </p:sp>
      <p:sp>
        <p:nvSpPr>
          <p:cNvPr id="8199" name="Rectangle 8"/>
          <p:cNvSpPr>
            <a:spLocks noChangeArrowheads="1"/>
          </p:cNvSpPr>
          <p:nvPr/>
        </p:nvSpPr>
        <p:spPr bwMode="auto">
          <a:xfrm>
            <a:off x="762000" y="6230551"/>
            <a:ext cx="6908800" cy="276999"/>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r>
              <a:rPr lang="fr-FR" altLang="en-US" sz="1200" b="1" dirty="0"/>
              <a:t>  </a:t>
            </a:r>
            <a:endParaRPr lang="ca-ES" altLang="en-US" sz="1200" b="1" dirty="0"/>
          </a:p>
        </p:txBody>
      </p:sp>
      <p:pic>
        <p:nvPicPr>
          <p:cNvPr id="2056" name="Picture 8" descr="https://www.adhrb.org/wp-content/uploads/2016/07/blog.png"/>
          <p:cNvPicPr>
            <a:picLocks noChangeAspect="1" noChangeArrowheads="1"/>
          </p:cNvPicPr>
          <p:nvPr/>
        </p:nvPicPr>
        <p:blipFill>
          <a:blip r:embed="rId3" cstate="print"/>
          <a:srcRect/>
          <a:stretch>
            <a:fillRect/>
          </a:stretch>
        </p:blipFill>
        <p:spPr bwMode="auto">
          <a:xfrm>
            <a:off x="0" y="990600"/>
            <a:ext cx="2682240" cy="1676400"/>
          </a:xfrm>
          <a:prstGeom prst="rect">
            <a:avLst/>
          </a:prstGeom>
          <a:noFill/>
        </p:spPr>
      </p:pic>
      <p:sp>
        <p:nvSpPr>
          <p:cNvPr id="9" name="TextBox 8"/>
          <p:cNvSpPr txBox="1"/>
          <p:nvPr/>
        </p:nvSpPr>
        <p:spPr>
          <a:xfrm>
            <a:off x="0" y="2667000"/>
            <a:ext cx="2819400" cy="923330"/>
          </a:xfrm>
          <a:prstGeom prst="rect">
            <a:avLst/>
          </a:prstGeom>
          <a:noFill/>
        </p:spPr>
        <p:txBody>
          <a:bodyPr wrap="square" rtlCol="0">
            <a:spAutoFit/>
          </a:bodyPr>
          <a:lstStyle/>
          <a:p>
            <a:pPr algn="ctr"/>
            <a:r>
              <a:rPr lang="en-US" dirty="0">
                <a:solidFill>
                  <a:srgbClr val="0000FF"/>
                </a:solidFill>
              </a:rPr>
              <a:t>International Covenant on Civil and Political Rights (ICCPR)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AppData\Local\Microsoft\Windows\INetCache\IE\CENWNYDA\Human-Has-Rights[1].jpg"/>
          <p:cNvPicPr>
            <a:picLocks noChangeAspect="1" noChangeArrowheads="1"/>
          </p:cNvPicPr>
          <p:nvPr/>
        </p:nvPicPr>
        <p:blipFill>
          <a:blip r:embed="rId2" cstate="print"/>
          <a:srcRect/>
          <a:stretch>
            <a:fillRect/>
          </a:stretch>
        </p:blipFill>
        <p:spPr bwMode="auto">
          <a:xfrm>
            <a:off x="6405481" y="1905000"/>
            <a:ext cx="2738519" cy="3429000"/>
          </a:xfrm>
          <a:prstGeom prst="rect">
            <a:avLst/>
          </a:prstGeom>
          <a:noFill/>
        </p:spPr>
      </p:pic>
      <p:sp>
        <p:nvSpPr>
          <p:cNvPr id="9218" name="Rectangle 3"/>
          <p:cNvSpPr>
            <a:spLocks noGrp="1" noChangeArrowheads="1"/>
          </p:cNvSpPr>
          <p:nvPr>
            <p:ph type="title"/>
          </p:nvPr>
        </p:nvSpPr>
        <p:spPr>
          <a:xfrm>
            <a:off x="457200" y="228600"/>
            <a:ext cx="8229600" cy="838200"/>
          </a:xfrm>
          <a:solidFill>
            <a:schemeClr val="accent1"/>
          </a:solidFill>
          <a:ln w="38100">
            <a:solidFill>
              <a:schemeClr val="tx1"/>
            </a:solidFill>
          </a:ln>
        </p:spPr>
        <p:txBody>
          <a:bodyPr anchor="ctr"/>
          <a:lstStyle/>
          <a:p>
            <a:pPr algn="ctr" eaLnBrk="1" hangingPunct="1"/>
            <a:r>
              <a:rPr lang="en-US" altLang="en-US" sz="2800" b="1" dirty="0">
                <a:solidFill>
                  <a:schemeClr val="bg1"/>
                </a:solidFill>
                <a:latin typeface="Copperplate Gothic Bold" pitchFamily="34" charset="0"/>
              </a:rPr>
              <a:t>Universal Declaration of Human Rights</a:t>
            </a:r>
            <a:br>
              <a:rPr lang="en-US" altLang="en-US" sz="2800" b="1" dirty="0">
                <a:solidFill>
                  <a:schemeClr val="bg1"/>
                </a:solidFill>
                <a:latin typeface="Copperplate Gothic Bold" pitchFamily="34" charset="0"/>
              </a:rPr>
            </a:br>
            <a:r>
              <a:rPr lang="en-US" altLang="en-US" sz="2800" b="1" dirty="0">
                <a:solidFill>
                  <a:schemeClr val="bg1"/>
                </a:solidFill>
                <a:latin typeface="Copperplate Gothic Bold" pitchFamily="34" charset="0"/>
              </a:rPr>
              <a:t>Article 1</a:t>
            </a:r>
          </a:p>
        </p:txBody>
      </p:sp>
      <p:sp>
        <p:nvSpPr>
          <p:cNvPr id="8" name="Content Placeholder 2"/>
          <p:cNvSpPr>
            <a:spLocks noGrp="1"/>
          </p:cNvSpPr>
          <p:nvPr>
            <p:ph idx="1"/>
          </p:nvPr>
        </p:nvSpPr>
        <p:spPr>
          <a:xfrm>
            <a:off x="457200" y="1447800"/>
            <a:ext cx="5715000" cy="4525963"/>
          </a:xfrm>
        </p:spPr>
        <p:txBody>
          <a:bodyPr>
            <a:normAutofit/>
          </a:bodyPr>
          <a:lstStyle/>
          <a:p>
            <a:pPr>
              <a:buNone/>
            </a:pPr>
            <a:r>
              <a:rPr lang="en-US" sz="3600" dirty="0"/>
              <a:t>   All human beings are born free and equal in dignity and rights. They are endowed with reason and conscience and should act towards one another in a spirit of brotherhood.</a:t>
            </a:r>
          </a:p>
          <a:p>
            <a:pPr marL="274320" indent="-274320" eaLnBrk="1" fontAlgn="auto" hangingPunct="1">
              <a:spcAft>
                <a:spcPts val="0"/>
              </a:spcAft>
              <a:buClr>
                <a:schemeClr val="accent3"/>
              </a:buClr>
              <a:buFontTx/>
              <a:buNone/>
              <a:defRPr/>
            </a:pPr>
            <a:endParaRPr lang="en-US" sz="2400" dirty="0"/>
          </a:p>
          <a:p>
            <a:pPr marL="274320" indent="-274320" eaLnBrk="1" fontAlgn="auto" hangingPunct="1">
              <a:spcAft>
                <a:spcPts val="0"/>
              </a:spcAft>
              <a:buClr>
                <a:schemeClr val="accent3"/>
              </a:buClr>
              <a:buFontTx/>
              <a:buNone/>
              <a:defRPr/>
            </a:pPr>
            <a:endParaRPr lang="en-US" sz="2400" dirty="0"/>
          </a:p>
        </p:txBody>
      </p:sp>
      <p:graphicFrame>
        <p:nvGraphicFramePr>
          <p:cNvPr id="13" name="Table 12"/>
          <p:cNvGraphicFramePr>
            <a:graphicFrameLocks noGrp="1"/>
          </p:cNvGraphicFramePr>
          <p:nvPr/>
        </p:nvGraphicFramePr>
        <p:xfrm>
          <a:off x="2446338" y="3352800"/>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9223"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a:xfrm>
            <a:off x="457200" y="228600"/>
            <a:ext cx="8229600" cy="1143000"/>
          </a:xfrm>
          <a:solidFill>
            <a:schemeClr val="accent1"/>
          </a:solidFill>
          <a:ln w="38100">
            <a:solidFill>
              <a:schemeClr val="tx1"/>
            </a:solidFill>
          </a:ln>
        </p:spPr>
        <p:txBody>
          <a:bodyPr anchor="ctr"/>
          <a:lstStyle/>
          <a:p>
            <a:pPr algn="ctr" eaLnBrk="1" hangingPunct="1"/>
            <a:r>
              <a:rPr lang="en-US" altLang="en-US" sz="2800" b="1" dirty="0">
                <a:solidFill>
                  <a:schemeClr val="bg1"/>
                </a:solidFill>
                <a:latin typeface="Copperplate Gothic Bold" pitchFamily="34" charset="0"/>
              </a:rPr>
              <a:t>Universal Declaration of Human Rights</a:t>
            </a:r>
            <a:br>
              <a:rPr lang="en-US" altLang="en-US" sz="2800" b="1" dirty="0">
                <a:solidFill>
                  <a:schemeClr val="bg1"/>
                </a:solidFill>
                <a:latin typeface="Copperplate Gothic Bold" pitchFamily="34" charset="0"/>
              </a:rPr>
            </a:br>
            <a:r>
              <a:rPr lang="en-US" altLang="en-US" sz="2800" b="1" dirty="0">
                <a:solidFill>
                  <a:schemeClr val="bg1"/>
                </a:solidFill>
                <a:latin typeface="Copperplate Gothic Bold" pitchFamily="34" charset="0"/>
              </a:rPr>
              <a:t>Article 12</a:t>
            </a:r>
          </a:p>
        </p:txBody>
      </p:sp>
      <p:sp>
        <p:nvSpPr>
          <p:cNvPr id="8" name="Content Placeholder 2"/>
          <p:cNvSpPr>
            <a:spLocks noGrp="1"/>
          </p:cNvSpPr>
          <p:nvPr>
            <p:ph idx="1"/>
          </p:nvPr>
        </p:nvSpPr>
        <p:spPr>
          <a:xfrm>
            <a:off x="2895600" y="1447800"/>
            <a:ext cx="6248400" cy="4572000"/>
          </a:xfrm>
        </p:spPr>
        <p:txBody>
          <a:bodyPr>
            <a:normAutofit fontScale="92500" lnSpcReduction="10000"/>
          </a:bodyPr>
          <a:lstStyle/>
          <a:p>
            <a:pPr>
              <a:buNone/>
            </a:pPr>
            <a:r>
              <a:rPr lang="en-US" sz="3600" dirty="0"/>
              <a:t>  No one shall be subjected to arbitrary interference with his privacy, family, home or correspondence, nor to attacks upon his honour and reputation. Everyone has the right to the protection of the law against such interference or attacks.</a:t>
            </a:r>
          </a:p>
          <a:p>
            <a:pPr marL="274320" indent="-274320" eaLnBrk="1" fontAlgn="auto" hangingPunct="1">
              <a:spcAft>
                <a:spcPts val="0"/>
              </a:spcAft>
              <a:buClr>
                <a:schemeClr val="accent3"/>
              </a:buClr>
              <a:buFontTx/>
              <a:buNone/>
              <a:defRPr/>
            </a:pPr>
            <a:endParaRPr lang="en-US" sz="2400" dirty="0"/>
          </a:p>
          <a:p>
            <a:pPr marL="274320" indent="-274320" eaLnBrk="1" fontAlgn="auto" hangingPunct="1">
              <a:spcAft>
                <a:spcPts val="0"/>
              </a:spcAft>
              <a:buClr>
                <a:schemeClr val="accent3"/>
              </a:buClr>
              <a:buFontTx/>
              <a:buNone/>
              <a:defRPr/>
            </a:pPr>
            <a:endParaRPr lang="en-US" sz="2400" dirty="0"/>
          </a:p>
        </p:txBody>
      </p:sp>
      <p:graphicFrame>
        <p:nvGraphicFramePr>
          <p:cNvPr id="13" name="Table 12"/>
          <p:cNvGraphicFramePr>
            <a:graphicFrameLocks noGrp="1"/>
          </p:cNvGraphicFramePr>
          <p:nvPr/>
        </p:nvGraphicFramePr>
        <p:xfrm>
          <a:off x="2446338" y="3352800"/>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9223"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pic>
        <p:nvPicPr>
          <p:cNvPr id="3075" name="Picture 3" descr="C:\Users\Admin\AppData\Local\Microsoft\Windows\INetCache\IE\LX13I5II\privacy_dati_personali[1].jpg"/>
          <p:cNvPicPr>
            <a:picLocks noChangeAspect="1" noChangeArrowheads="1"/>
          </p:cNvPicPr>
          <p:nvPr/>
        </p:nvPicPr>
        <p:blipFill>
          <a:blip r:embed="rId2" cstate="print"/>
          <a:srcRect/>
          <a:stretch>
            <a:fillRect/>
          </a:stretch>
        </p:blipFill>
        <p:spPr bwMode="auto">
          <a:xfrm>
            <a:off x="0" y="2209800"/>
            <a:ext cx="3057097"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a:xfrm>
            <a:off x="457200" y="228600"/>
            <a:ext cx="8229600" cy="1143000"/>
          </a:xfrm>
          <a:solidFill>
            <a:schemeClr val="accent1"/>
          </a:solidFill>
          <a:ln w="38100">
            <a:solidFill>
              <a:schemeClr val="tx1"/>
            </a:solidFill>
          </a:ln>
        </p:spPr>
        <p:txBody>
          <a:bodyPr anchor="ctr"/>
          <a:lstStyle/>
          <a:p>
            <a:pPr algn="ctr" eaLnBrk="1" hangingPunct="1"/>
            <a:r>
              <a:rPr lang="en-US" altLang="en-US" sz="2800" b="1" dirty="0">
                <a:solidFill>
                  <a:schemeClr val="bg1"/>
                </a:solidFill>
                <a:latin typeface="Copperplate Gothic Bold" pitchFamily="34" charset="0"/>
              </a:rPr>
              <a:t>Universal Declaration of Human Rights </a:t>
            </a:r>
            <a:br>
              <a:rPr lang="en-US" altLang="en-US" sz="2800" b="1" dirty="0">
                <a:solidFill>
                  <a:schemeClr val="bg1"/>
                </a:solidFill>
                <a:latin typeface="Copperplate Gothic Bold" pitchFamily="34" charset="0"/>
              </a:rPr>
            </a:br>
            <a:r>
              <a:rPr lang="en-US" altLang="en-US" sz="2800" b="1" dirty="0">
                <a:solidFill>
                  <a:schemeClr val="bg1"/>
                </a:solidFill>
                <a:latin typeface="Copperplate Gothic Bold" pitchFamily="34" charset="0"/>
              </a:rPr>
              <a:t>Article 19</a:t>
            </a:r>
          </a:p>
        </p:txBody>
      </p:sp>
      <p:sp>
        <p:nvSpPr>
          <p:cNvPr id="8" name="Content Placeholder 2"/>
          <p:cNvSpPr>
            <a:spLocks noGrp="1"/>
          </p:cNvSpPr>
          <p:nvPr>
            <p:ph idx="1"/>
          </p:nvPr>
        </p:nvSpPr>
        <p:spPr>
          <a:xfrm>
            <a:off x="2590800" y="1447800"/>
            <a:ext cx="6096000" cy="4525963"/>
          </a:xfrm>
        </p:spPr>
        <p:txBody>
          <a:bodyPr>
            <a:normAutofit fontScale="92500" lnSpcReduction="10000"/>
          </a:bodyPr>
          <a:lstStyle/>
          <a:p>
            <a:r>
              <a:rPr lang="en-US" sz="3600" dirty="0"/>
              <a:t>Everyone has the right to freedom of opinion and expression; this right includes freedom to hold opinions without interference and to seek, receive and impart information and ideas through any media and regardless of frontiers.</a:t>
            </a:r>
          </a:p>
          <a:p>
            <a:pPr>
              <a:buNone/>
            </a:pPr>
            <a:endParaRPr lang="en-US" sz="3600" dirty="0"/>
          </a:p>
          <a:p>
            <a:pPr marL="274320" indent="-274320" eaLnBrk="1" fontAlgn="auto" hangingPunct="1">
              <a:spcAft>
                <a:spcPts val="0"/>
              </a:spcAft>
              <a:buClr>
                <a:schemeClr val="accent3"/>
              </a:buClr>
              <a:buFontTx/>
              <a:buNone/>
              <a:defRPr/>
            </a:pPr>
            <a:endParaRPr lang="en-US" sz="2400" dirty="0"/>
          </a:p>
          <a:p>
            <a:pPr marL="274320" indent="-274320" eaLnBrk="1" fontAlgn="auto" hangingPunct="1">
              <a:spcAft>
                <a:spcPts val="0"/>
              </a:spcAft>
              <a:buClr>
                <a:schemeClr val="accent3"/>
              </a:buClr>
              <a:buFontTx/>
              <a:buNone/>
              <a:defRPr/>
            </a:pPr>
            <a:endParaRPr lang="en-US" sz="2400" dirty="0"/>
          </a:p>
        </p:txBody>
      </p:sp>
      <p:graphicFrame>
        <p:nvGraphicFramePr>
          <p:cNvPr id="13" name="Table 12"/>
          <p:cNvGraphicFramePr>
            <a:graphicFrameLocks noGrp="1"/>
          </p:cNvGraphicFramePr>
          <p:nvPr/>
        </p:nvGraphicFramePr>
        <p:xfrm>
          <a:off x="2446338" y="3352800"/>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9223"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pic>
        <p:nvPicPr>
          <p:cNvPr id="9230" name="Picture 14" descr="C:\Users\Admin\AppData\Local\Microsoft\Windows\INetCache\IE\LX13I5II\freedom-of-speech[1].jpg"/>
          <p:cNvPicPr>
            <a:picLocks noChangeAspect="1" noChangeArrowheads="1"/>
          </p:cNvPicPr>
          <p:nvPr/>
        </p:nvPicPr>
        <p:blipFill>
          <a:blip r:embed="rId2" cstate="print"/>
          <a:srcRect/>
          <a:stretch>
            <a:fillRect/>
          </a:stretch>
        </p:blipFill>
        <p:spPr bwMode="auto">
          <a:xfrm>
            <a:off x="228600" y="1371601"/>
            <a:ext cx="1928161" cy="2819400"/>
          </a:xfrm>
          <a:prstGeom prst="rect">
            <a:avLst/>
          </a:prstGeom>
          <a:noFill/>
        </p:spPr>
      </p:pic>
      <p:pic>
        <p:nvPicPr>
          <p:cNvPr id="9241" name="Picture 25" descr="C:\Users\Admin\AppData\Local\Microsoft\Windows\INetCache\IE\HMATA6E8\220px-2005_Freedom_of_Expression_by_Kembrew_McLeod[1].jpg"/>
          <p:cNvPicPr>
            <a:picLocks noChangeAspect="1" noChangeArrowheads="1"/>
          </p:cNvPicPr>
          <p:nvPr/>
        </p:nvPicPr>
        <p:blipFill>
          <a:blip r:embed="rId3" cstate="print"/>
          <a:srcRect/>
          <a:stretch>
            <a:fillRect/>
          </a:stretch>
        </p:blipFill>
        <p:spPr bwMode="auto">
          <a:xfrm>
            <a:off x="228600" y="4419600"/>
            <a:ext cx="2095500" cy="13430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a:xfrm>
            <a:off x="457200" y="76200"/>
            <a:ext cx="8229600" cy="1143000"/>
          </a:xfrm>
          <a:solidFill>
            <a:schemeClr val="accent1"/>
          </a:solidFill>
          <a:ln w="38100">
            <a:solidFill>
              <a:schemeClr val="tx1"/>
            </a:solidFill>
          </a:ln>
        </p:spPr>
        <p:txBody>
          <a:bodyPr anchor="ctr"/>
          <a:lstStyle/>
          <a:p>
            <a:pPr algn="ctr" eaLnBrk="1" hangingPunct="1"/>
            <a:r>
              <a:rPr lang="en-US" altLang="en-US" sz="2800" b="1" dirty="0">
                <a:solidFill>
                  <a:schemeClr val="bg1"/>
                </a:solidFill>
                <a:latin typeface="Copperplate Gothic Bold" pitchFamily="34" charset="0"/>
              </a:rPr>
              <a:t>Universal Declaration of Human Rights </a:t>
            </a:r>
            <a:br>
              <a:rPr lang="en-US" altLang="en-US" sz="2800" b="1" dirty="0">
                <a:solidFill>
                  <a:schemeClr val="bg1"/>
                </a:solidFill>
                <a:latin typeface="Copperplate Gothic Bold" pitchFamily="34" charset="0"/>
              </a:rPr>
            </a:br>
            <a:r>
              <a:rPr lang="en-US" altLang="en-US" sz="2800" b="1" dirty="0">
                <a:solidFill>
                  <a:schemeClr val="bg1"/>
                </a:solidFill>
                <a:latin typeface="Copperplate Gothic Bold" pitchFamily="34" charset="0"/>
              </a:rPr>
              <a:t>Article 20</a:t>
            </a:r>
          </a:p>
        </p:txBody>
      </p:sp>
      <p:sp>
        <p:nvSpPr>
          <p:cNvPr id="8" name="Content Placeholder 2"/>
          <p:cNvSpPr>
            <a:spLocks noGrp="1"/>
          </p:cNvSpPr>
          <p:nvPr>
            <p:ph idx="1"/>
          </p:nvPr>
        </p:nvSpPr>
        <p:spPr>
          <a:xfrm>
            <a:off x="457200" y="1447800"/>
            <a:ext cx="8229600" cy="4525963"/>
          </a:xfrm>
        </p:spPr>
        <p:txBody>
          <a:bodyPr>
            <a:normAutofit/>
          </a:bodyPr>
          <a:lstStyle/>
          <a:p>
            <a:pPr>
              <a:buNone/>
            </a:pPr>
            <a:r>
              <a:rPr lang="en-US" sz="3600" b="1" dirty="0"/>
              <a:t>   </a:t>
            </a:r>
            <a:r>
              <a:rPr lang="en-US" sz="3600" dirty="0"/>
              <a:t>(1) Everyone has the right to freedom of peaceful assembly and association.</a:t>
            </a:r>
            <a:br>
              <a:rPr lang="en-US" sz="3600" dirty="0"/>
            </a:br>
            <a:r>
              <a:rPr lang="en-US" sz="3600" dirty="0"/>
              <a:t>(2) No one may be compelled to belong to an association.</a:t>
            </a:r>
          </a:p>
          <a:p>
            <a:endParaRPr lang="en-US" sz="3600" dirty="0"/>
          </a:p>
          <a:p>
            <a:pPr>
              <a:buNone/>
            </a:pPr>
            <a:endParaRPr lang="en-US" sz="3600" dirty="0"/>
          </a:p>
          <a:p>
            <a:pPr marL="274320" indent="-274320" eaLnBrk="1" fontAlgn="auto" hangingPunct="1">
              <a:spcAft>
                <a:spcPts val="0"/>
              </a:spcAft>
              <a:buClr>
                <a:schemeClr val="accent3"/>
              </a:buClr>
              <a:buFontTx/>
              <a:buNone/>
              <a:defRPr/>
            </a:pPr>
            <a:endParaRPr lang="en-US" sz="2400" dirty="0"/>
          </a:p>
          <a:p>
            <a:pPr marL="274320" indent="-274320" eaLnBrk="1" fontAlgn="auto" hangingPunct="1">
              <a:spcAft>
                <a:spcPts val="0"/>
              </a:spcAft>
              <a:buClr>
                <a:schemeClr val="accent3"/>
              </a:buClr>
              <a:buFontTx/>
              <a:buNone/>
              <a:defRPr/>
            </a:pPr>
            <a:endParaRPr lang="en-US" sz="2400" dirty="0"/>
          </a:p>
        </p:txBody>
      </p:sp>
      <p:graphicFrame>
        <p:nvGraphicFramePr>
          <p:cNvPr id="13" name="Table 12"/>
          <p:cNvGraphicFramePr>
            <a:graphicFrameLocks noGrp="1"/>
          </p:cNvGraphicFramePr>
          <p:nvPr/>
        </p:nvGraphicFramePr>
        <p:xfrm>
          <a:off x="2446338" y="3352800"/>
          <a:ext cx="4251326" cy="152400"/>
        </p:xfrm>
        <a:graphic>
          <a:graphicData uri="http://schemas.openxmlformats.org/drawingml/2006/table">
            <a:tbl>
              <a:tblPr/>
              <a:tblGrid>
                <a:gridCol w="2125663">
                  <a:extLst>
                    <a:ext uri="{9D8B030D-6E8A-4147-A177-3AD203B41FA5}">
                      <a16:colId xmlns:a16="http://schemas.microsoft.com/office/drawing/2014/main" val="20000"/>
                    </a:ext>
                  </a:extLst>
                </a:gridCol>
                <a:gridCol w="2125663">
                  <a:extLst>
                    <a:ext uri="{9D8B030D-6E8A-4147-A177-3AD203B41FA5}">
                      <a16:colId xmlns:a16="http://schemas.microsoft.com/office/drawing/2014/main" val="20001"/>
                    </a:ext>
                  </a:extLst>
                </a:gridCol>
              </a:tblGrid>
              <a:tr h="0">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tc>
                  <a:txBody>
                    <a:bodyPr/>
                    <a:lstStyle/>
                    <a:p>
                      <a:pPr marL="0" marR="0" algn="just">
                        <a:spcBef>
                          <a:spcPts val="0"/>
                        </a:spcBef>
                        <a:spcAft>
                          <a:spcPts val="0"/>
                        </a:spcAft>
                      </a:pPr>
                      <a:endParaRPr lang="en-US" sz="1000" dirty="0">
                        <a:solidFill>
                          <a:srgbClr val="0000FF"/>
                        </a:solidFill>
                        <a:latin typeface="Times New Roman"/>
                        <a:ea typeface="MS Mincho"/>
                        <a:cs typeface="Times New Roman"/>
                      </a:endParaRPr>
                    </a:p>
                  </a:txBody>
                  <a:tcPr marL="68570" marR="6857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9223" name="Rectangle 8"/>
          <p:cNvSpPr>
            <a:spLocks noChangeArrowheads="1"/>
          </p:cNvSpPr>
          <p:nvPr/>
        </p:nvSpPr>
        <p:spPr bwMode="auto">
          <a:xfrm>
            <a:off x="762000" y="6230938"/>
            <a:ext cx="6908800" cy="276225"/>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endParaRPr lang="ca-ES" altLang="en-US" sz="1200" b="1" dirty="0"/>
          </a:p>
        </p:txBody>
      </p:sp>
      <p:pic>
        <p:nvPicPr>
          <p:cNvPr id="8194" name="Picture 2" descr="C:\Users\Admin\AppData\Local\Microsoft\Windows\INetCache\IE\1J9Q4R7J\G20Marchffreetoassemble-SH_2010_0[1].jpg"/>
          <p:cNvPicPr>
            <a:picLocks noChangeAspect="1" noChangeArrowheads="1"/>
          </p:cNvPicPr>
          <p:nvPr/>
        </p:nvPicPr>
        <p:blipFill>
          <a:blip r:embed="rId2" cstate="print"/>
          <a:srcRect/>
          <a:stretch>
            <a:fillRect/>
          </a:stretch>
        </p:blipFill>
        <p:spPr bwMode="auto">
          <a:xfrm>
            <a:off x="4419600" y="3200400"/>
            <a:ext cx="4286250" cy="28479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819400" y="0"/>
            <a:ext cx="6324600" cy="61722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marL="514350" indent="-514350" eaLnBrk="1" fontAlgn="auto" hangingPunct="1">
              <a:spcAft>
                <a:spcPts val="0"/>
              </a:spcAft>
              <a:buClr>
                <a:schemeClr val="bg1"/>
              </a:buClr>
              <a:buFont typeface="+mj-lt"/>
              <a:buAutoNum type="arabicPeriod"/>
              <a:defRPr/>
            </a:pPr>
            <a:r>
              <a:rPr lang="en-US" sz="2800" dirty="0"/>
              <a:t>Whatever goes upon two legs is an enemy.</a:t>
            </a:r>
          </a:p>
          <a:p>
            <a:pPr marL="514350" indent="-514350" eaLnBrk="1" fontAlgn="auto" hangingPunct="1">
              <a:spcAft>
                <a:spcPts val="0"/>
              </a:spcAft>
              <a:buClr>
                <a:schemeClr val="bg1"/>
              </a:buClr>
              <a:buFont typeface="+mj-lt"/>
              <a:buAutoNum type="arabicPeriod"/>
              <a:defRPr/>
            </a:pPr>
            <a:r>
              <a:rPr lang="en-US" sz="2800" dirty="0"/>
              <a:t>Whatever goes upon four legs, or has wings, is a friend.</a:t>
            </a:r>
          </a:p>
          <a:p>
            <a:pPr marL="514350" indent="-514350" eaLnBrk="1" fontAlgn="auto" hangingPunct="1">
              <a:spcAft>
                <a:spcPts val="0"/>
              </a:spcAft>
              <a:buClr>
                <a:schemeClr val="bg1"/>
              </a:buClr>
              <a:buFont typeface="+mj-lt"/>
              <a:buAutoNum type="arabicPeriod"/>
              <a:defRPr/>
            </a:pPr>
            <a:r>
              <a:rPr lang="en-US" sz="2800" dirty="0"/>
              <a:t>No animal shall wear clothes.</a:t>
            </a:r>
          </a:p>
          <a:p>
            <a:pPr marL="514350" indent="-514350" eaLnBrk="1" fontAlgn="auto" hangingPunct="1">
              <a:spcAft>
                <a:spcPts val="0"/>
              </a:spcAft>
              <a:buClr>
                <a:schemeClr val="bg1"/>
              </a:buClr>
              <a:buFont typeface="+mj-lt"/>
              <a:buAutoNum type="arabicPeriod"/>
              <a:defRPr/>
            </a:pPr>
            <a:r>
              <a:rPr lang="en-US" sz="2800" dirty="0"/>
              <a:t>No animal shall sleep in a bed</a:t>
            </a:r>
            <a:r>
              <a:rPr lang="en-US" sz="2800" dirty="0">
                <a:solidFill>
                  <a:srgbClr val="FF3300"/>
                </a:solidFill>
              </a:rPr>
              <a:t> </a:t>
            </a:r>
            <a:r>
              <a:rPr lang="en-US" sz="2800" b="1" dirty="0">
                <a:solidFill>
                  <a:srgbClr val="FF3300"/>
                </a:solidFill>
              </a:rPr>
              <a:t>with sheets</a:t>
            </a:r>
            <a:r>
              <a:rPr lang="en-US" sz="2800" dirty="0"/>
              <a:t>.</a:t>
            </a:r>
          </a:p>
          <a:p>
            <a:pPr marL="514350" indent="-514350" eaLnBrk="1" fontAlgn="auto" hangingPunct="1">
              <a:spcAft>
                <a:spcPts val="0"/>
              </a:spcAft>
              <a:buClr>
                <a:schemeClr val="bg1"/>
              </a:buClr>
              <a:buFont typeface="+mj-lt"/>
              <a:buAutoNum type="arabicPeriod"/>
              <a:defRPr/>
            </a:pPr>
            <a:r>
              <a:rPr lang="en-US" sz="2800" dirty="0"/>
              <a:t>No animal shall drink alcohol </a:t>
            </a:r>
            <a:r>
              <a:rPr lang="en-US" sz="2800" b="1" dirty="0">
                <a:solidFill>
                  <a:srgbClr val="FF3300"/>
                </a:solidFill>
              </a:rPr>
              <a:t>to excess</a:t>
            </a:r>
            <a:r>
              <a:rPr lang="en-US" sz="2800" dirty="0"/>
              <a:t>.</a:t>
            </a:r>
          </a:p>
          <a:p>
            <a:pPr marL="514350" indent="-514350" eaLnBrk="1" fontAlgn="auto" hangingPunct="1">
              <a:spcAft>
                <a:spcPts val="0"/>
              </a:spcAft>
              <a:buClr>
                <a:schemeClr val="bg1"/>
              </a:buClr>
              <a:buFont typeface="+mj-lt"/>
              <a:buAutoNum type="arabicPeriod"/>
              <a:defRPr/>
            </a:pPr>
            <a:r>
              <a:rPr lang="en-US" sz="2800" dirty="0"/>
              <a:t>No animal shall kill any other animal</a:t>
            </a:r>
            <a:r>
              <a:rPr lang="en-US" sz="2800" b="1" dirty="0">
                <a:solidFill>
                  <a:srgbClr val="FF3300"/>
                </a:solidFill>
              </a:rPr>
              <a:t> without cause</a:t>
            </a:r>
            <a:r>
              <a:rPr lang="en-US" sz="2800" dirty="0"/>
              <a:t>.</a:t>
            </a:r>
          </a:p>
          <a:p>
            <a:pPr marL="514350" indent="-514350" eaLnBrk="1" fontAlgn="auto" hangingPunct="1">
              <a:spcAft>
                <a:spcPts val="0"/>
              </a:spcAft>
              <a:buClr>
                <a:schemeClr val="bg1"/>
              </a:buClr>
              <a:buFont typeface="+mj-lt"/>
              <a:buAutoNum type="arabicPeriod"/>
              <a:defRPr/>
            </a:pPr>
            <a:r>
              <a:rPr lang="en-US" sz="2800" dirty="0"/>
              <a:t>All animals are equal.</a:t>
            </a:r>
          </a:p>
          <a:p>
            <a:pPr marL="514350" indent="-514350" eaLnBrk="1" fontAlgn="auto" hangingPunct="1">
              <a:spcAft>
                <a:spcPts val="0"/>
              </a:spcAft>
              <a:buClr>
                <a:schemeClr val="bg1"/>
              </a:buClr>
              <a:buFont typeface="+mj-lt"/>
              <a:buAutoNum type="arabicPeriod"/>
              <a:defRPr/>
            </a:pPr>
            <a:endParaRPr lang="en-US" sz="800" dirty="0"/>
          </a:p>
          <a:p>
            <a:pPr marL="457200" indent="-457200" eaLnBrk="1" fontAlgn="auto" hangingPunct="1">
              <a:spcAft>
                <a:spcPts val="0"/>
              </a:spcAft>
              <a:buClr>
                <a:schemeClr val="accent3"/>
              </a:buClr>
              <a:buNone/>
              <a:defRPr/>
            </a:pPr>
            <a:r>
              <a:rPr lang="en-US" sz="1200" dirty="0"/>
              <a:t>https://en.wikipedia.org/wiki/Animal_Farm</a:t>
            </a:r>
          </a:p>
        </p:txBody>
      </p:sp>
      <p:sp>
        <p:nvSpPr>
          <p:cNvPr id="8199" name="Rectangle 8"/>
          <p:cNvSpPr>
            <a:spLocks noChangeArrowheads="1"/>
          </p:cNvSpPr>
          <p:nvPr/>
        </p:nvSpPr>
        <p:spPr bwMode="auto">
          <a:xfrm>
            <a:off x="762000" y="6230551"/>
            <a:ext cx="6908800" cy="276999"/>
          </a:xfrm>
          <a:prstGeom prst="rect">
            <a:avLst/>
          </a:prstGeom>
          <a:noFill/>
          <a:ln w="9525">
            <a:noFill/>
            <a:miter lim="800000"/>
            <a:headEnd/>
            <a:tailEnd/>
          </a:ln>
        </p:spPr>
        <p:txBody>
          <a:bodyPr anchor="ctr">
            <a:spAutoFit/>
          </a:bodyPr>
          <a:lstStyle/>
          <a:p>
            <a:pPr algn="ctr"/>
            <a:r>
              <a:rPr lang="en-US" altLang="en-US" sz="1200" b="1" dirty="0"/>
              <a:t>32nd PPA Commemoration by KPNC Zoom Conference - October 28, 2023</a:t>
            </a:r>
            <a:r>
              <a:rPr lang="fr-FR" altLang="en-US" sz="1200" b="1" dirty="0"/>
              <a:t>  </a:t>
            </a:r>
            <a:endParaRPr lang="ca-ES" altLang="en-US" sz="1200" b="1" dirty="0"/>
          </a:p>
        </p:txBody>
      </p:sp>
      <p:pic>
        <p:nvPicPr>
          <p:cNvPr id="32770" name="Picture 2" descr="https://canongate.co.uk/site/assets/files/356746/animal_farm-cd-audio-cover-9781906147464.1200x1200n.jpg"/>
          <p:cNvPicPr>
            <a:picLocks noChangeAspect="1" noChangeArrowheads="1"/>
          </p:cNvPicPr>
          <p:nvPr/>
        </p:nvPicPr>
        <p:blipFill>
          <a:blip r:embed="rId3" cstate="print"/>
          <a:srcRect/>
          <a:stretch>
            <a:fillRect/>
          </a:stretch>
        </p:blipFill>
        <p:spPr bwMode="auto">
          <a:xfrm>
            <a:off x="0" y="0"/>
            <a:ext cx="2819400" cy="2819400"/>
          </a:xfrm>
          <a:prstGeom prst="rect">
            <a:avLst/>
          </a:prstGeom>
          <a:noFill/>
        </p:spPr>
      </p:pic>
      <p:sp>
        <p:nvSpPr>
          <p:cNvPr id="6" name="TextBox 5"/>
          <p:cNvSpPr txBox="1"/>
          <p:nvPr/>
        </p:nvSpPr>
        <p:spPr>
          <a:xfrm>
            <a:off x="0" y="2819400"/>
            <a:ext cx="2743200" cy="2462213"/>
          </a:xfrm>
          <a:prstGeom prst="rect">
            <a:avLst/>
          </a:prstGeom>
          <a:noFill/>
        </p:spPr>
        <p:txBody>
          <a:bodyPr wrap="square" rtlCol="0">
            <a:spAutoFit/>
          </a:bodyPr>
          <a:lstStyle/>
          <a:p>
            <a:r>
              <a:rPr lang="en-US" sz="1400" dirty="0">
                <a:latin typeface="Times New Roman" pitchFamily="18" charset="0"/>
                <a:cs typeface="Times New Roman" pitchFamily="18" charset="0"/>
              </a:rPr>
              <a:t>Farm animals proclaimed 7 commandments to revolt against human oppression.</a:t>
            </a:r>
          </a:p>
          <a:p>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Pigs revised original commandments (see red text) to favor themselves and to oppress other animals, an analogy to Cambodia government changing the constitution created after the 1991 PPA.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3123</TotalTime>
  <Words>980</Words>
  <Application>Microsoft Office PowerPoint</Application>
  <PresentationFormat>On-screen Show (4:3)</PresentationFormat>
  <Paragraphs>85</Paragraphs>
  <Slides>12</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Constantia</vt:lpstr>
      <vt:lpstr>Copperplate Gothic Bold</vt:lpstr>
      <vt:lpstr>Times New Roman</vt:lpstr>
      <vt:lpstr>Wingdings</vt:lpstr>
      <vt:lpstr>Wingdings 2</vt:lpstr>
      <vt:lpstr>Flow</vt:lpstr>
      <vt:lpstr>Cambodia Constitution Article 31</vt:lpstr>
      <vt:lpstr>PowerPoint Presentation</vt:lpstr>
      <vt:lpstr>Cambodia Ratified Human Rights Treaties</vt:lpstr>
      <vt:lpstr>PowerPoint Presentation</vt:lpstr>
      <vt:lpstr>Universal Declaration of Human Rights Article 1</vt:lpstr>
      <vt:lpstr>Universal Declaration of Human Rights Article 12</vt:lpstr>
      <vt:lpstr>Universal Declaration of Human Rights  Article 19</vt:lpstr>
      <vt:lpstr>Universal Declaration of Human Rights  Article 20</vt:lpstr>
      <vt:lpstr>PowerPoint Presentation</vt:lpstr>
      <vt:lpstr>Restore Democracy Using PPA Plus</vt:lpstr>
      <vt:lpstr>Magnets Act</vt:lpstr>
      <vt:lpstr>Do Your Parts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Cambodian National Conference 2007 on 1991 Paris Peace Agreement</dc:title>
  <dc:creator>Kchao</dc:creator>
  <cp:lastModifiedBy>tonle sap</cp:lastModifiedBy>
  <cp:revision>580</cp:revision>
  <cp:lastPrinted>2014-05-01T15:03:26Z</cp:lastPrinted>
  <dcterms:created xsi:type="dcterms:W3CDTF">2007-10-03T23:48:38Z</dcterms:created>
  <dcterms:modified xsi:type="dcterms:W3CDTF">2023-11-27T06:02:43Z</dcterms:modified>
</cp:coreProperties>
</file>