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2"/>
  </p:notesMasterIdLst>
  <p:sldIdLst>
    <p:sldId id="257" r:id="rId2"/>
    <p:sldId id="258" r:id="rId3"/>
    <p:sldId id="259" r:id="rId4"/>
    <p:sldId id="266" r:id="rId5"/>
    <p:sldId id="265" r:id="rId6"/>
    <p:sldId id="264" r:id="rId7"/>
    <p:sldId id="263" r:id="rId8"/>
    <p:sldId id="260" r:id="rId9"/>
    <p:sldId id="261" r:id="rId10"/>
    <p:sldId id="27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72"/>
    <p:restoredTop sz="92904"/>
  </p:normalViewPr>
  <p:slideViewPr>
    <p:cSldViewPr snapToGrid="0" snapToObjects="1">
      <p:cViewPr varScale="1">
        <p:scale>
          <a:sx n="72" d="100"/>
          <a:sy n="72" d="100"/>
        </p:scale>
        <p:origin x="191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41BC1-676F-2F42-82BC-0312E50C43C4}" type="datetimeFigureOut">
              <a:rPr lang="en-US" smtClean="0"/>
              <a:t>10/9/2021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C12733-DDDA-0141-8356-1F475E0B6884}" type="slidenum">
              <a:rPr lang="en-US" smtClean="0"/>
              <a:t>‹#›</a:t>
            </a:fld>
            <a:endParaRPr lang="en-US" dirty="0"/>
          </a:p>
        </p:txBody>
      </p:sp>
    </p:spTree>
    <p:extLst>
      <p:ext uri="{BB962C8B-B14F-4D97-AF65-F5344CB8AC3E}">
        <p14:creationId xmlns:p14="http://schemas.microsoft.com/office/powerpoint/2010/main" val="1454292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Sovereignty"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law.cornell.edu/wex/sovereignty"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ritannica.com/topic/sovereignty"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ukessays.com/essays/politics/sovereignty-such-an-important-political-concept-politics-essay.php"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Sovereign_stat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unsdg.un.org/un-in-action/cambodia"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shutterstock.com/image-illustration/sovereign-state-flag-country-cambodia-official-57856789" TargetMode="External"/><Relationship Id="rId4" Type="http://schemas.openxmlformats.org/officeDocument/2006/relationships/hyperlink" Target="https://www.nationsonline.org/oneworld/map/cambodia-political-map.htm"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riticallegalthinking.com/2012/04/20/notes-on-the-loss-of-sovereignt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allstreetmojo.com/sovereign-debt/"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core.ac.uk/download/pdf/6993505.pdf" TargetMode="External"/><Relationship Id="rId4" Type="http://schemas.openxmlformats.org/officeDocument/2006/relationships/hyperlink" Target="https://en.wikipedia.org/wiki/Sovereign_default"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ansinginstitute.org/2020/09/14/china-in-southeast-asia-competition-on-the-verge-of-a-conflic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Thomas Hoobbes (1588-1679), Leviathan, (1651) </a:t>
            </a:r>
            <a:r>
              <a:rPr lang="en-US" sz="1200" u="sng" kern="1200" dirty="0">
                <a:solidFill>
                  <a:schemeClr val="tx1"/>
                </a:solidFill>
                <a:effectLst/>
                <a:latin typeface="+mn-lt"/>
                <a:ea typeface="+mn-ea"/>
                <a:cs typeface="+mn-cs"/>
                <a:hlinkClick r:id="rId3"/>
              </a:rPr>
              <a:t>https://en.wikipedia.org/wiki/Sovereignty</a:t>
            </a:r>
            <a:r>
              <a:rPr lang="en-US" dirty="0">
                <a:effectLst/>
              </a:rPr>
              <a:t> </a:t>
            </a:r>
          </a:p>
          <a:p>
            <a:r>
              <a:rPr lang="en-US" dirty="0">
                <a:effectLst/>
              </a:rPr>
              <a:t>	Sir William Blackstone (1723-1780) Defined Sovereignty, </a:t>
            </a:r>
            <a:r>
              <a:rPr lang="en-US" sz="1200" u="sng" kern="1200" dirty="0">
                <a:solidFill>
                  <a:schemeClr val="tx1"/>
                </a:solidFill>
                <a:effectLst/>
                <a:latin typeface="+mn-lt"/>
                <a:ea typeface="+mn-ea"/>
                <a:cs typeface="+mn-cs"/>
                <a:hlinkClick r:id="rId4"/>
              </a:rPr>
              <a:t>https://www.law.cornell.edu/wex/sovereignty</a:t>
            </a:r>
            <a:r>
              <a:rPr lang="en-US" dirty="0">
                <a:effectLst/>
              </a:rPr>
              <a:t> </a:t>
            </a:r>
            <a:endParaRPr lang="en-US" dirty="0"/>
          </a:p>
        </p:txBody>
      </p:sp>
      <p:sp>
        <p:nvSpPr>
          <p:cNvPr id="4" name="Slide Number Placeholder 3"/>
          <p:cNvSpPr>
            <a:spLocks noGrp="1"/>
          </p:cNvSpPr>
          <p:nvPr>
            <p:ph type="sldNum" sz="quarter" idx="5"/>
          </p:nvPr>
        </p:nvSpPr>
        <p:spPr/>
        <p:txBody>
          <a:bodyPr/>
          <a:lstStyle/>
          <a:p>
            <a:fld id="{94C12733-DDDA-0141-8356-1F475E0B6884}" type="slidenum">
              <a:rPr lang="en-US" smtClean="0"/>
              <a:t>1</a:t>
            </a:fld>
            <a:endParaRPr lang="en-US" dirty="0"/>
          </a:p>
        </p:txBody>
      </p:sp>
    </p:spTree>
    <p:extLst>
      <p:ext uri="{BB962C8B-B14F-4D97-AF65-F5344CB8AC3E}">
        <p14:creationId xmlns:p14="http://schemas.microsoft.com/office/powerpoint/2010/main" val="2858372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Cheng Meng Chou for RFA Khmer Services, </a:t>
            </a:r>
            <a:r>
              <a:rPr lang="en-US" u="sng" dirty="0"/>
              <a:t>https://www.rfa.org/English/news/special/chinacambodia/loans.html</a:t>
            </a:r>
          </a:p>
          <a:p>
            <a:r>
              <a:rPr lang="en-US" dirty="0"/>
              <a:t>	China FDI hits $860M in first 11 months of 2020, </a:t>
            </a:r>
            <a:r>
              <a:rPr lang="en-US" u="sng" dirty="0"/>
              <a:t>https://www.phnompenhpost.com</a:t>
            </a:r>
            <a:r>
              <a:rPr lang="en-US" u="none" dirty="0"/>
              <a:t> </a:t>
            </a:r>
            <a:r>
              <a:rPr lang="en-US" u="sng" dirty="0"/>
              <a:t>(Jan.5,2021);</a:t>
            </a:r>
            <a:r>
              <a:rPr lang="en-US" u="none" dirty="0"/>
              <a:t>         </a:t>
            </a:r>
            <a:r>
              <a:rPr lang="en-US" u="sng" dirty="0">
                <a:solidFill>
                  <a:schemeClr val="tx1"/>
                </a:solidFill>
              </a:rPr>
              <a:t>https://www.voacambodia.com,(Apr. 12, 2021)</a:t>
            </a:r>
          </a:p>
        </p:txBody>
      </p:sp>
      <p:sp>
        <p:nvSpPr>
          <p:cNvPr id="4" name="Slide Number Placeholder 3"/>
          <p:cNvSpPr>
            <a:spLocks noGrp="1"/>
          </p:cNvSpPr>
          <p:nvPr>
            <p:ph type="sldNum" sz="quarter" idx="5"/>
          </p:nvPr>
        </p:nvSpPr>
        <p:spPr/>
        <p:txBody>
          <a:bodyPr/>
          <a:lstStyle/>
          <a:p>
            <a:fld id="{94C12733-DDDA-0141-8356-1F475E0B6884}" type="slidenum">
              <a:rPr lang="en-US" smtClean="0"/>
              <a:t>10</a:t>
            </a:fld>
            <a:endParaRPr lang="en-US" dirty="0"/>
          </a:p>
        </p:txBody>
      </p:sp>
    </p:spTree>
    <p:extLst>
      <p:ext uri="{BB962C8B-B14F-4D97-AF65-F5344CB8AC3E}">
        <p14:creationId xmlns:p14="http://schemas.microsoft.com/office/powerpoint/2010/main" val="612919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Jean Bodin (1530- 1596) New Concept of Sovereignty. </a:t>
            </a:r>
            <a:r>
              <a:rPr lang="en-US" sz="1200" u="sng" kern="1200" dirty="0">
                <a:solidFill>
                  <a:schemeClr val="tx1"/>
                </a:solidFill>
                <a:effectLst/>
                <a:latin typeface="+mn-lt"/>
                <a:ea typeface="+mn-ea"/>
                <a:cs typeface="+mn-cs"/>
                <a:hlinkClick r:id="rId3"/>
              </a:rPr>
              <a:t>https://www.britannica.com/topic/sovereignty</a:t>
            </a:r>
            <a:r>
              <a:rPr lang="en-US"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	</a:t>
            </a:r>
            <a:r>
              <a:rPr lang="en-US" sz="1200" u="sng" kern="1200" dirty="0">
                <a:solidFill>
                  <a:schemeClr val="tx1"/>
                </a:solidFill>
                <a:effectLst/>
                <a:latin typeface="+mn-lt"/>
                <a:ea typeface="+mn-ea"/>
                <a:cs typeface="+mn-cs"/>
                <a:hlinkClick r:id="rId4"/>
              </a:rPr>
              <a:t>https://www.ukessays.com/essays/politics/sovereignty-such-an-important-political-concept-politics-essay.php</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4C12733-DDDA-0141-8356-1F475E0B6884}" type="slidenum">
              <a:rPr lang="en-US" smtClean="0"/>
              <a:t>2</a:t>
            </a:fld>
            <a:endParaRPr lang="en-US" dirty="0"/>
          </a:p>
        </p:txBody>
      </p:sp>
    </p:spTree>
    <p:extLst>
      <p:ext uri="{BB962C8B-B14F-4D97-AF65-F5344CB8AC3E}">
        <p14:creationId xmlns:p14="http://schemas.microsoft.com/office/powerpoint/2010/main" val="2395285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John Marshall-Chief Justice (1755- 1835), Equality and Independence of Sovereignty, (1812) </a:t>
            </a:r>
            <a:r>
              <a:rPr lang="en-US" sz="1200" u="sng" kern="1200" dirty="0">
                <a:solidFill>
                  <a:schemeClr val="tx1"/>
                </a:solidFill>
                <a:effectLst/>
                <a:latin typeface="+mn-lt"/>
                <a:ea typeface="+mn-ea"/>
                <a:cs typeface="+mn-cs"/>
                <a:hlinkClick r:id="rId3"/>
              </a:rPr>
              <a:t>https://en.wikipedia.org/wiki/Sovereign_state</a:t>
            </a:r>
            <a:endParaRPr lang="en-US" sz="1200" kern="1200" dirty="0">
              <a:solidFill>
                <a:schemeClr val="tx1"/>
              </a:solidFill>
              <a:effectLst/>
              <a:latin typeface="+mn-lt"/>
              <a:ea typeface="+mn-ea"/>
              <a:cs typeface="+mn-cs"/>
            </a:endParaRPr>
          </a:p>
          <a:p>
            <a:r>
              <a:rPr lang="en-US" dirty="0"/>
              <a:t>	</a:t>
            </a:r>
          </a:p>
        </p:txBody>
      </p:sp>
      <p:sp>
        <p:nvSpPr>
          <p:cNvPr id="4" name="Slide Number Placeholder 3"/>
          <p:cNvSpPr>
            <a:spLocks noGrp="1"/>
          </p:cNvSpPr>
          <p:nvPr>
            <p:ph type="sldNum" sz="quarter" idx="5"/>
          </p:nvPr>
        </p:nvSpPr>
        <p:spPr/>
        <p:txBody>
          <a:bodyPr/>
          <a:lstStyle/>
          <a:p>
            <a:fld id="{94C12733-DDDA-0141-8356-1F475E0B6884}" type="slidenum">
              <a:rPr lang="en-US" smtClean="0"/>
              <a:t>3</a:t>
            </a:fld>
            <a:endParaRPr lang="en-US" dirty="0"/>
          </a:p>
        </p:txBody>
      </p:sp>
    </p:spTree>
    <p:extLst>
      <p:ext uri="{BB962C8B-B14F-4D97-AF65-F5344CB8AC3E}">
        <p14:creationId xmlns:p14="http://schemas.microsoft.com/office/powerpoint/2010/main" val="2507964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Sources:	(1)  </a:t>
            </a:r>
            <a:r>
              <a:rPr lang="en-US" sz="1200" u="sng" kern="1200" dirty="0">
                <a:solidFill>
                  <a:schemeClr val="tx1"/>
                </a:solidFill>
                <a:effectLst/>
                <a:latin typeface="+mn-lt"/>
                <a:ea typeface="+mn-ea"/>
                <a:cs typeface="+mn-cs"/>
                <a:hlinkClick r:id="rId3"/>
              </a:rPr>
              <a:t>https://unsdg.un.org/un-in-action/Cambodia</a:t>
            </a:r>
            <a:r>
              <a:rPr lang="en-US" sz="1200" u="none" kern="1200" dirty="0">
                <a:solidFill>
                  <a:schemeClr val="tx1"/>
                </a:solidFill>
                <a:effectLst/>
                <a:latin typeface="+mn-lt"/>
                <a:ea typeface="+mn-ea"/>
                <a:cs typeface="+mn-cs"/>
              </a:rPr>
              <a:t>   (2)  </a:t>
            </a:r>
            <a:r>
              <a:rPr lang="en-US" sz="1200" u="sng" kern="1200" dirty="0">
                <a:solidFill>
                  <a:schemeClr val="tx1"/>
                </a:solidFill>
                <a:effectLst/>
                <a:latin typeface="+mn-lt"/>
                <a:ea typeface="+mn-ea"/>
                <a:cs typeface="+mn-cs"/>
                <a:hlinkClick r:id="rId4"/>
              </a:rPr>
              <a:t>https://www.nationsonline.org/oneworld/map/cambodia-political-map.htm</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	(3) </a:t>
            </a:r>
            <a:r>
              <a:rPr lang="en-US" sz="1200" u="sng" kern="1200" dirty="0">
                <a:solidFill>
                  <a:schemeClr val="tx1"/>
                </a:solidFill>
                <a:effectLst/>
                <a:latin typeface="+mn-lt"/>
                <a:ea typeface="+mn-ea"/>
                <a:cs typeface="+mn-cs"/>
                <a:hlinkClick r:id="rId5"/>
              </a:rPr>
              <a:t>https://www.shutterstock.com/image-illustration/sovereign-state-flag-country-cambodia-official-57856789</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94C12733-DDDA-0141-8356-1F475E0B6884}" type="slidenum">
              <a:rPr lang="en-US" smtClean="0"/>
              <a:t>4</a:t>
            </a:fld>
            <a:endParaRPr lang="en-US" dirty="0"/>
          </a:p>
        </p:txBody>
      </p:sp>
    </p:spTree>
    <p:extLst>
      <p:ext uri="{BB962C8B-B14F-4D97-AF65-F5344CB8AC3E}">
        <p14:creationId xmlns:p14="http://schemas.microsoft.com/office/powerpoint/2010/main" val="3132050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u="sng" kern="1200" dirty="0">
                <a:solidFill>
                  <a:schemeClr val="tx1"/>
                </a:solidFill>
                <a:effectLst/>
                <a:latin typeface="+mn-lt"/>
                <a:ea typeface="+mn-ea"/>
                <a:cs typeface="+mn-cs"/>
                <a:hlinkClick r:id="rId3"/>
              </a:rPr>
              <a:t>https://criticallegalthinking.com/2012/04/20/notes-on-the-loss-of-sovereignty/</a:t>
            </a:r>
            <a:r>
              <a:rPr lang="en-US" sz="1200" u="none"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https://www.quora.com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4C12733-DDDA-0141-8356-1F475E0B6884}" type="slidenum">
              <a:rPr lang="en-US" smtClean="0"/>
              <a:t>5</a:t>
            </a:fld>
            <a:endParaRPr lang="en-US" dirty="0"/>
          </a:p>
        </p:txBody>
      </p:sp>
    </p:spTree>
    <p:extLst>
      <p:ext uri="{BB962C8B-B14F-4D97-AF65-F5344CB8AC3E}">
        <p14:creationId xmlns:p14="http://schemas.microsoft.com/office/powerpoint/2010/main" val="1985408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Sources:	Dheeraj Vaidya, CFA, FRM,	 </a:t>
            </a:r>
            <a:r>
              <a:rPr lang="en-US" sz="1200" b="1" u="sng" kern="1200" dirty="0">
                <a:solidFill>
                  <a:schemeClr val="tx1"/>
                </a:solidFill>
                <a:effectLst/>
                <a:latin typeface="+mn-lt"/>
                <a:ea typeface="+mn-ea"/>
                <a:cs typeface="+mn-cs"/>
                <a:hlinkClick r:id="rId3"/>
              </a:rPr>
              <a:t>https://www.wallstreetmojo.com/sovereign-debt/</a:t>
            </a:r>
            <a:r>
              <a:rPr lang="en-US" sz="1200" b="0" u="none"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4"/>
              </a:rPr>
              <a:t>https://en.wikipedia.org/wiki/Sovereign_default</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kern="1200" dirty="0">
                <a:solidFill>
                  <a:schemeClr val="tx1"/>
                </a:solidFill>
                <a:effectLst/>
                <a:latin typeface="+mn-lt"/>
                <a:ea typeface="+mn-ea"/>
                <a:cs typeface="+mn-cs"/>
              </a:rPr>
              <a:t>Juan Carlos Hatchondo, Economic Quarterly Volume 93, Number 2, Spring 2007, Pages 163-187</a:t>
            </a:r>
            <a:r>
              <a:rPr lang="en-US" dirty="0">
                <a:effectLst/>
              </a:rPr>
              <a:t> </a:t>
            </a:r>
            <a:r>
              <a:rPr lang="en-US" dirty="0"/>
              <a:t>	</a:t>
            </a:r>
            <a:r>
              <a:rPr lang="en-US" sz="1200" u="sng" kern="1200" dirty="0">
                <a:solidFill>
                  <a:schemeClr val="tx1"/>
                </a:solidFill>
                <a:effectLst/>
                <a:latin typeface="+mn-lt"/>
                <a:ea typeface="+mn-ea"/>
                <a:cs typeface="+mn-cs"/>
                <a:hlinkClick r:id="rId5"/>
              </a:rPr>
              <a:t>https://core.ac.uk/download/pdf/6993505.pdf</a:t>
            </a:r>
            <a:endParaRPr lang="en-US" sz="1200" kern="1200" dirty="0">
              <a:solidFill>
                <a:schemeClr val="tx1"/>
              </a:solidFill>
              <a:effectLst/>
              <a:latin typeface="+mn-lt"/>
              <a:ea typeface="+mn-ea"/>
              <a:cs typeface="+mn-cs"/>
            </a:endParaRPr>
          </a:p>
          <a:p>
            <a:r>
              <a:rPr lang="en-US" dirty="0"/>
              <a:t>	</a:t>
            </a:r>
          </a:p>
        </p:txBody>
      </p:sp>
      <p:sp>
        <p:nvSpPr>
          <p:cNvPr id="4" name="Slide Number Placeholder 3"/>
          <p:cNvSpPr>
            <a:spLocks noGrp="1"/>
          </p:cNvSpPr>
          <p:nvPr>
            <p:ph type="sldNum" sz="quarter" idx="5"/>
          </p:nvPr>
        </p:nvSpPr>
        <p:spPr/>
        <p:txBody>
          <a:bodyPr/>
          <a:lstStyle/>
          <a:p>
            <a:fld id="{94C12733-DDDA-0141-8356-1F475E0B6884}" type="slidenum">
              <a:rPr lang="en-US" smtClean="0"/>
              <a:t>6</a:t>
            </a:fld>
            <a:endParaRPr lang="en-US" dirty="0"/>
          </a:p>
        </p:txBody>
      </p:sp>
    </p:spTree>
    <p:extLst>
      <p:ext uri="{BB962C8B-B14F-4D97-AF65-F5344CB8AC3E}">
        <p14:creationId xmlns:p14="http://schemas.microsoft.com/office/powerpoint/2010/main" val="137238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https://www.voacambodia.com,(Apr. 12, 2021)	Kiran Stacey, Financial Times, in New Delhi, (Dec. 11, 2017)</a:t>
            </a:r>
          </a:p>
          <a:p>
            <a:r>
              <a:rPr lang="en-US" dirty="0"/>
              <a:t>	Drago’s New Lair: How China’s Expansionism is Taking Root in Sri Lanka, https://www.news 18.com,(Jun. 3, 2021)</a:t>
            </a:r>
          </a:p>
        </p:txBody>
      </p:sp>
      <p:sp>
        <p:nvSpPr>
          <p:cNvPr id="4" name="Slide Number Placeholder 3"/>
          <p:cNvSpPr>
            <a:spLocks noGrp="1"/>
          </p:cNvSpPr>
          <p:nvPr>
            <p:ph type="sldNum" sz="quarter" idx="5"/>
          </p:nvPr>
        </p:nvSpPr>
        <p:spPr/>
        <p:txBody>
          <a:bodyPr/>
          <a:lstStyle/>
          <a:p>
            <a:fld id="{94C12733-DDDA-0141-8356-1F475E0B6884}" type="slidenum">
              <a:rPr lang="en-US" smtClean="0"/>
              <a:t>7</a:t>
            </a:fld>
            <a:endParaRPr lang="en-US" dirty="0"/>
          </a:p>
        </p:txBody>
      </p:sp>
    </p:spTree>
    <p:extLst>
      <p:ext uri="{BB962C8B-B14F-4D97-AF65-F5344CB8AC3E}">
        <p14:creationId xmlns:p14="http://schemas.microsoft.com/office/powerpoint/2010/main" val="309098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China in Southeast Asia: Competition on the Verge of a Conflict, (Sept. 14, 2020)  </a:t>
            </a:r>
            <a:r>
              <a:rPr lang="en-US" sz="1200" u="sng" kern="1200" dirty="0">
                <a:solidFill>
                  <a:schemeClr val="tx1"/>
                </a:solidFill>
                <a:effectLst/>
                <a:latin typeface="+mn-lt"/>
                <a:ea typeface="+mn-ea"/>
                <a:cs typeface="+mn-cs"/>
                <a:hlinkClick r:id="rId3"/>
              </a:rPr>
              <a:t>https://lansinginstitute.org/2020/09/14/china-in-southeast-asia-competition-on-the-verge-of-a-conflict/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4C12733-DDDA-0141-8356-1F475E0B6884}" type="slidenum">
              <a:rPr lang="en-US" smtClean="0"/>
              <a:t>8</a:t>
            </a:fld>
            <a:endParaRPr lang="en-US" dirty="0"/>
          </a:p>
        </p:txBody>
      </p:sp>
    </p:spTree>
    <p:extLst>
      <p:ext uri="{BB962C8B-B14F-4D97-AF65-F5344CB8AC3E}">
        <p14:creationId xmlns:p14="http://schemas.microsoft.com/office/powerpoint/2010/main" val="1827536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https://www.eastasiaforum.org (Dec. 26, 2020)		Cambodia’s Finance Ministry Records, (Apr. 12, 2021)</a:t>
            </a:r>
          </a:p>
          <a:p>
            <a:r>
              <a:rPr lang="en-US" dirty="0"/>
              <a:t>	https://www.voacambodia.com (Apr. 12, 2021)		https://www.phnompenhpost.com (Jan. 1, 2021)</a:t>
            </a:r>
          </a:p>
        </p:txBody>
      </p:sp>
      <p:sp>
        <p:nvSpPr>
          <p:cNvPr id="4" name="Slide Number Placeholder 3"/>
          <p:cNvSpPr>
            <a:spLocks noGrp="1"/>
          </p:cNvSpPr>
          <p:nvPr>
            <p:ph type="sldNum" sz="quarter" idx="5"/>
          </p:nvPr>
        </p:nvSpPr>
        <p:spPr/>
        <p:txBody>
          <a:bodyPr/>
          <a:lstStyle/>
          <a:p>
            <a:fld id="{94C12733-DDDA-0141-8356-1F475E0B6884}" type="slidenum">
              <a:rPr lang="en-US" smtClean="0"/>
              <a:t>9</a:t>
            </a:fld>
            <a:endParaRPr lang="en-US" dirty="0"/>
          </a:p>
        </p:txBody>
      </p:sp>
    </p:spTree>
    <p:extLst>
      <p:ext uri="{BB962C8B-B14F-4D97-AF65-F5344CB8AC3E}">
        <p14:creationId xmlns:p14="http://schemas.microsoft.com/office/powerpoint/2010/main" val="41224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3284890-85D2-4D7B-8EF5-15A9C1DB8F42}" type="datetimeFigureOut">
              <a:rPr lang="en-US" smtClean="0"/>
              <a:t>10/9/2021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2827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10/9/2021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89980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10/9/2021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4432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5661D-6934-4B32-B92C-470368BF1EC6}" type="datetimeFigureOut">
              <a:rPr lang="en-US" smtClean="0"/>
              <a:t>10/9/2021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75519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C6F822A4-8DA6-4447-9B1F-C5DB58435268}" type="datetimeFigureOut">
              <a:rPr lang="en-US" smtClean="0"/>
              <a:t>10/9/2021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3587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E548D31E-DCDA-41A7-9C67-C4B11B94D21D}" type="datetimeFigureOut">
              <a:rPr lang="en-US" smtClean="0"/>
              <a:t>10/9/2021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8534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8664C608-40B1-4030-A28D-5B74BC98ADCE}" type="datetimeFigureOut">
              <a:rPr lang="en-US" smtClean="0"/>
              <a:t>10/9/2021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304935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10/9/2021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28366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10/9/2021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39624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A16AA21-1863-4931-97CB-99D0A168701B}" type="datetimeFigureOut">
              <a:rPr lang="en-US" smtClean="0"/>
              <a:t>10/9/2021</a:t>
            </a:fld>
            <a:endParaRPr lang="en-US" dirty="0"/>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23635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0"/>
            <a:ext cx="4576573" cy="6858000"/>
          </a:xfrm>
          <a:solidFill>
            <a:schemeClr val="bg1"/>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772C379-9A7C-4C87-A116-CBE9F58B04C5}" type="datetimeFigureOut">
              <a:rPr lang="en-US" smtClean="0"/>
              <a:t>10/9/2021</a:t>
            </a:fld>
            <a:endParaRPr lang="en-US" dirty="0"/>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64706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6045" y="964692"/>
            <a:ext cx="5937755"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8664C608-40B1-4030-A28D-5B74BC98ADCE}" type="datetimeFigureOut">
              <a:rPr lang="en-US" smtClean="0"/>
              <a:t>10/9/2021</a:t>
            </a:fld>
            <a:endParaRPr lang="en-US" dirty="0"/>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59230811"/>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ctr" defTabSz="914400" rtl="0" eaLnBrk="1" latinLnBrk="0" hangingPunct="1">
        <a:lnSpc>
          <a:spcPct val="90000"/>
        </a:lnSpc>
        <a:spcBef>
          <a:spcPct val="0"/>
        </a:spcBef>
        <a:buNone/>
        <a:defRPr sz="26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tiff"/><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8" Type="http://schemas.openxmlformats.org/officeDocument/2006/relationships/hyperlink" Target="https://www.phnompenhpost.com(ja/" TargetMode="External"/><Relationship Id="rId3" Type="http://schemas.openxmlformats.org/officeDocument/2006/relationships/image" Target="../media/image1.png"/><Relationship Id="rId7" Type="http://schemas.openxmlformats.org/officeDocument/2006/relationships/hyperlink" Target="https://www.phnompenhpost.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rfa.org/English/news/special/chinacambodia/loans.html" TargetMode="External"/><Relationship Id="rId5" Type="http://schemas.openxmlformats.org/officeDocument/2006/relationships/image" Target="../media/image21.jpeg"/><Relationship Id="rId10" Type="http://schemas.openxmlformats.org/officeDocument/2006/relationships/hyperlink" Target="https://www.voacambodia.com(apr.12,2021)/" TargetMode="External"/><Relationship Id="rId4" Type="http://schemas.openxmlformats.org/officeDocument/2006/relationships/image" Target="../media/image20.jpeg"/><Relationship Id="rId9" Type="http://schemas.openxmlformats.org/officeDocument/2006/relationships/hyperlink" Target="https://www.wsj.com/articles/secret-deal-for-chinese-naval-outpost-in-cambodia-raises-u-s-fears-of-beijings-ambitions-11563732482g,(Ju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tif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tif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tiff"/><Relationship Id="rId5" Type="http://schemas.openxmlformats.org/officeDocument/2006/relationships/image" Target="https://image.shutterstock.com/z/stock-photo-sovereign-state-flag-of-country-of-cambodia-in-official-colors-57856789.jpg" TargetMode="Externa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notes-on-the-loss-of-sovereignt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thediplomat.com(sep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voacambodia.com,(apr/" TargetMode="External"/><Relationship Id="rId5" Type="http://schemas.openxmlformats.org/officeDocument/2006/relationships/image" Target="../media/image15.emf"/><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https://i0.wp.com/lansinginstitute.org/wp-content/uploads/2020/09/chart-china-investmt-mm34-tem1199_theedgemarkets.jpg?resize=350%2C450&amp;ssl=1" TargetMode="Externa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hyperlink" Target="https://www.phnompenhpost.com,(jan/" TargetMode="External"/><Relationship Id="rId3" Type="http://schemas.openxmlformats.org/officeDocument/2006/relationships/image" Target="../media/image1.png"/><Relationship Id="rId7" Type="http://schemas.openxmlformats.org/officeDocument/2006/relationships/hyperlink" Target="https://www.voacambodia.com,(apr.12/"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bloombergquint.com/business/u-s-fears-cambodia-resort-may-become-china-naval-base,(Jul" TargetMode="External"/><Relationship Id="rId5" Type="http://schemas.openxmlformats.org/officeDocument/2006/relationships/hyperlink" Target="https://www.eastasiaforum.org/" TargetMode="External"/><Relationship Id="rId4" Type="http://schemas.openxmlformats.org/officeDocument/2006/relationships/image" Target="../media/image18.jpe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E9BE1-34BF-864E-9480-C6938A7402E9}"/>
              </a:ext>
            </a:extLst>
          </p:cNvPr>
          <p:cNvSpPr>
            <a:spLocks noGrp="1"/>
          </p:cNvSpPr>
          <p:nvPr>
            <p:ph type="title"/>
          </p:nvPr>
        </p:nvSpPr>
        <p:spPr>
          <a:xfrm>
            <a:off x="86497" y="123568"/>
            <a:ext cx="8971006" cy="741405"/>
          </a:xfrm>
          <a:blipFill>
            <a:blip r:embed="rId3"/>
            <a:tile tx="0" ty="0" sx="100000" sy="100000" flip="none" algn="tl"/>
          </a:blipFill>
          <a:effectLst>
            <a:glow rad="228600">
              <a:schemeClr val="accent3">
                <a:satMod val="175000"/>
                <a:alpha val="40000"/>
              </a:schemeClr>
            </a:glow>
            <a:innerShdw blurRad="63500" dist="50800" dir="18900000">
              <a:prstClr val="black">
                <a:alpha val="50000"/>
              </a:prstClr>
            </a:innerShdw>
          </a:effectLst>
          <a:scene3d>
            <a:camera prst="orthographicFront"/>
            <a:lightRig rig="soft" dir="t"/>
          </a:scene3d>
          <a:sp3d>
            <a:bevelT w="114300" prst="artDeco"/>
            <a:bevelB w="114300" prst="artDeco"/>
          </a:sp3d>
        </p:spPr>
        <p:txBody>
          <a:bodyPr>
            <a:normAutofit/>
          </a:bodyPr>
          <a:lstStyle/>
          <a:p>
            <a:r>
              <a:rPr lang="en-US" b="1" dirty="0">
                <a:solidFill>
                  <a:srgbClr val="002060"/>
                </a:solidFill>
              </a:rPr>
              <a:t>SOVEREIGNTY-</a:t>
            </a:r>
            <a:r>
              <a:rPr lang="en-US" b="1" dirty="0">
                <a:solidFill>
                  <a:srgbClr val="002060"/>
                </a:solidFill>
                <a:latin typeface="Moul" panose="02000500000000000000" pitchFamily="2" charset="77"/>
                <a:cs typeface="Moul" panose="02000500000000000000" pitchFamily="2" charset="77"/>
              </a:rPr>
              <a:t> </a:t>
            </a:r>
            <a:r>
              <a:rPr lang="en-US" dirty="0" err="1">
                <a:solidFill>
                  <a:srgbClr val="002060"/>
                </a:solidFill>
                <a:latin typeface="Moul" panose="02000500000000000000" pitchFamily="2" charset="77"/>
                <a:cs typeface="Moul" panose="02000500000000000000" pitchFamily="2" charset="77"/>
              </a:rPr>
              <a:t>អធិបតេយ្យភាព</a:t>
            </a:r>
            <a:endParaRPr lang="en-US" b="1" dirty="0">
              <a:solidFill>
                <a:srgbClr val="002060"/>
              </a:solidFill>
            </a:endParaRPr>
          </a:p>
        </p:txBody>
      </p:sp>
      <p:pic>
        <p:nvPicPr>
          <p:cNvPr id="4" name="Picture 3">
            <a:extLst>
              <a:ext uri="{FF2B5EF4-FFF2-40B4-BE49-F238E27FC236}">
                <a16:creationId xmlns:a16="http://schemas.microsoft.com/office/drawing/2014/main" id="{CD976EDE-94CF-964A-BCF5-008692C34044}"/>
              </a:ext>
            </a:extLst>
          </p:cNvPr>
          <p:cNvPicPr/>
          <p:nvPr/>
        </p:nvPicPr>
        <p:blipFill>
          <a:blip r:embed="rId4"/>
          <a:stretch>
            <a:fillRect/>
          </a:stretch>
        </p:blipFill>
        <p:spPr>
          <a:xfrm>
            <a:off x="86497" y="951471"/>
            <a:ext cx="4646143" cy="2070026"/>
          </a:xfrm>
          <a:prstGeom prst="rect">
            <a:avLst/>
          </a:prstGeom>
          <a:solidFill>
            <a:schemeClr val="tx2">
              <a:lumMod val="60000"/>
              <a:lumOff val="40000"/>
            </a:schemeClr>
          </a:solidFill>
          <a:effectLst>
            <a:glow rad="139700">
              <a:schemeClr val="accent4">
                <a:satMod val="175000"/>
                <a:alpha val="40000"/>
              </a:schemeClr>
            </a:glow>
            <a:innerShdw blurRad="63500" dist="50800" dir="18900000">
              <a:schemeClr val="accent1">
                <a:lumMod val="60000"/>
                <a:lumOff val="40000"/>
                <a:alpha val="50000"/>
              </a:schemeClr>
            </a:innerShdw>
          </a:effectLst>
          <a:scene3d>
            <a:camera prst="orthographicFront"/>
            <a:lightRig rig="chilly" dir="t"/>
          </a:scene3d>
          <a:sp3d prstMaterial="plastic">
            <a:bevelT w="114300" prst="artDeco"/>
            <a:bevelB prst="angle"/>
          </a:sp3d>
        </p:spPr>
      </p:pic>
      <p:sp>
        <p:nvSpPr>
          <p:cNvPr id="7" name="TextBox 6">
            <a:extLst>
              <a:ext uri="{FF2B5EF4-FFF2-40B4-BE49-F238E27FC236}">
                <a16:creationId xmlns:a16="http://schemas.microsoft.com/office/drawing/2014/main" id="{8E995A72-EF6B-054B-AC19-670EEE2BDC6B}"/>
              </a:ext>
            </a:extLst>
          </p:cNvPr>
          <p:cNvSpPr txBox="1"/>
          <p:nvPr/>
        </p:nvSpPr>
        <p:spPr>
          <a:xfrm>
            <a:off x="4732640" y="951470"/>
            <a:ext cx="4411360" cy="5847755"/>
          </a:xfrm>
          <a:prstGeom prst="rect">
            <a:avLst/>
          </a:prstGeom>
          <a:solidFill>
            <a:schemeClr val="accent3">
              <a:lumMod val="20000"/>
              <a:lumOff val="80000"/>
            </a:schemeClr>
          </a:solidFill>
          <a:effectLst>
            <a:innerShdw blurRad="63500" dist="50800" dir="18900000">
              <a:prstClr val="black">
                <a:alpha val="50000"/>
              </a:prstClr>
            </a:innerShdw>
          </a:effectLst>
          <a:scene3d>
            <a:camera prst="orthographicFront"/>
            <a:lightRig rig="threePt" dir="t"/>
          </a:scene3d>
          <a:sp3d>
            <a:bevelT w="114300" prst="artDeco"/>
            <a:bevelB w="114300" prst="artDeco"/>
          </a:sp3d>
        </p:spPr>
        <p:txBody>
          <a:bodyPr wrap="square" rtlCol="0">
            <a:spAutoFit/>
          </a:bodyPr>
          <a:lstStyle/>
          <a:p>
            <a:r>
              <a:rPr lang="en-US" sz="1600" u="sng" dirty="0"/>
              <a:t>Definition</a:t>
            </a:r>
            <a:r>
              <a:rPr lang="en-US" sz="1600" dirty="0"/>
              <a:t>:</a:t>
            </a:r>
          </a:p>
          <a:p>
            <a:r>
              <a:rPr lang="en-US" sz="1600" b="1" dirty="0"/>
              <a:t>Sovereignty is the supreme authority within a territory.</a:t>
            </a:r>
          </a:p>
          <a:p>
            <a:endParaRPr lang="en-US" sz="1600" b="1" dirty="0"/>
          </a:p>
          <a:p>
            <a:r>
              <a:rPr lang="en-US" sz="1600" u="sng" dirty="0"/>
              <a:t>What is sovereignty in simple terms?</a:t>
            </a:r>
          </a:p>
          <a:p>
            <a:r>
              <a:rPr lang="en-US" sz="1600" b="1" dirty="0"/>
              <a:t>Sovereignty is a political concept that refers to dominant power or supreme authority.</a:t>
            </a:r>
          </a:p>
          <a:p>
            <a:r>
              <a:rPr lang="en-US" sz="1400" i="1" u="sng" dirty="0"/>
              <a:t>In a Monarchy:</a:t>
            </a:r>
            <a:r>
              <a:rPr lang="en-US" sz="1400" i="1" dirty="0"/>
              <a:t>   Supreme power resides in the “sovereign”, or King.</a:t>
            </a:r>
          </a:p>
          <a:p>
            <a:endParaRPr lang="en-US" sz="1400" i="1" dirty="0"/>
          </a:p>
          <a:p>
            <a:r>
              <a:rPr lang="en-US" sz="1400" i="1" u="sng" dirty="0"/>
              <a:t>In Modern Democracies:</a:t>
            </a:r>
            <a:r>
              <a:rPr lang="en-US" sz="1400" i="1" dirty="0"/>
              <a:t>   Sovereign power rests with the people and is exercised through representative bodies such as Congress or Parliament.</a:t>
            </a:r>
          </a:p>
          <a:p>
            <a:endParaRPr lang="en-US" sz="1600" dirty="0"/>
          </a:p>
          <a:p>
            <a:r>
              <a:rPr lang="en-US" sz="1600" u="sng" dirty="0"/>
              <a:t>What does sovereignty mean?</a:t>
            </a:r>
          </a:p>
          <a:p>
            <a:r>
              <a:rPr lang="en-US" sz="1600" b="1" dirty="0"/>
              <a:t>Sovereignty means a country being independent.</a:t>
            </a:r>
          </a:p>
          <a:p>
            <a:r>
              <a:rPr lang="en-US" sz="1400" i="1" dirty="0"/>
              <a:t>People of the sovereign country follow constitutional laws made by their representatives. </a:t>
            </a:r>
          </a:p>
          <a:p>
            <a:endParaRPr lang="en-US" sz="1400" i="1" dirty="0"/>
          </a:p>
          <a:p>
            <a:r>
              <a:rPr lang="en-US" sz="1400" i="1" dirty="0"/>
              <a:t>In a sovereign nation, citizens and the government have the right to take decisions on internal and external matters.</a:t>
            </a:r>
          </a:p>
        </p:txBody>
      </p:sp>
      <p:pic>
        <p:nvPicPr>
          <p:cNvPr id="5" name="Picture 4">
            <a:extLst>
              <a:ext uri="{FF2B5EF4-FFF2-40B4-BE49-F238E27FC236}">
                <a16:creationId xmlns:a16="http://schemas.microsoft.com/office/drawing/2014/main" id="{E68B6EBB-B916-B147-A017-A5464730F11C}"/>
              </a:ext>
            </a:extLst>
          </p:cNvPr>
          <p:cNvPicPr/>
          <p:nvPr/>
        </p:nvPicPr>
        <p:blipFill>
          <a:blip r:embed="rId5"/>
          <a:stretch>
            <a:fillRect/>
          </a:stretch>
        </p:blipFill>
        <p:spPr>
          <a:xfrm>
            <a:off x="86498" y="3021497"/>
            <a:ext cx="2582202" cy="3684103"/>
          </a:xfrm>
          <a:prstGeom prst="rect">
            <a:avLst/>
          </a:prstGeom>
          <a:blipFill>
            <a:blip r:embed="rId3"/>
            <a:tile tx="0" ty="0" sx="100000" sy="100000" flip="none" algn="tl"/>
          </a:blipFill>
          <a:effectLst>
            <a:glow rad="139700">
              <a:schemeClr val="accent1">
                <a:satMod val="175000"/>
                <a:alpha val="40000"/>
              </a:schemeClr>
            </a:glow>
            <a:innerShdw blurRad="63500" dist="50800" dir="18900000">
              <a:prstClr val="black">
                <a:alpha val="50000"/>
              </a:prstClr>
            </a:innerShdw>
            <a:softEdge rad="12700"/>
          </a:effectLst>
          <a:scene3d>
            <a:camera prst="orthographicFront"/>
            <a:lightRig rig="threePt" dir="t"/>
          </a:scene3d>
          <a:sp3d prstMaterial="plastic">
            <a:bevelT w="114300" prst="artDeco"/>
            <a:bevelB w="114300" prst="artDeco"/>
          </a:sp3d>
        </p:spPr>
      </p:pic>
      <p:sp>
        <p:nvSpPr>
          <p:cNvPr id="3" name="TextBox 2">
            <a:extLst>
              <a:ext uri="{FF2B5EF4-FFF2-40B4-BE49-F238E27FC236}">
                <a16:creationId xmlns:a16="http://schemas.microsoft.com/office/drawing/2014/main" id="{159B3E2B-D658-2A43-BFB3-98A241B4B55E}"/>
              </a:ext>
            </a:extLst>
          </p:cNvPr>
          <p:cNvSpPr txBox="1"/>
          <p:nvPr/>
        </p:nvSpPr>
        <p:spPr>
          <a:xfrm>
            <a:off x="2789582" y="3021497"/>
            <a:ext cx="1943058" cy="3724096"/>
          </a:xfrm>
          <a:prstGeom prst="rect">
            <a:avLst/>
          </a:prstGeom>
          <a:solidFill>
            <a:schemeClr val="accent5">
              <a:lumMod val="60000"/>
              <a:lumOff val="40000"/>
            </a:schemeClr>
          </a:solidFill>
          <a:effectLst>
            <a:glow rad="139700">
              <a:schemeClr val="accent6">
                <a:satMod val="175000"/>
                <a:alpha val="40000"/>
              </a:schemeClr>
            </a:glow>
            <a:innerShdw blurRad="63500" dist="50800" dir="18900000">
              <a:prstClr val="black">
                <a:alpha val="50000"/>
              </a:prstClr>
            </a:innerShdw>
            <a:softEdge rad="12700"/>
          </a:effectLst>
          <a:scene3d>
            <a:camera prst="orthographicFront"/>
            <a:lightRig rig="threePt" dir="t"/>
          </a:scene3d>
          <a:sp3d>
            <a:bevelT w="114300" prst="artDeco"/>
            <a:bevelB w="114300" prst="artDeco"/>
          </a:sp3d>
        </p:spPr>
        <p:txBody>
          <a:bodyPr wrap="square" rtlCol="0">
            <a:spAutoFit/>
          </a:bodyPr>
          <a:lstStyle/>
          <a:p>
            <a:r>
              <a:rPr lang="en-US" sz="1200" b="1" dirty="0"/>
              <a:t>Sir William Blackstone Defined Sovereignty.</a:t>
            </a:r>
            <a:endParaRPr lang="en-US" sz="1200" dirty="0"/>
          </a:p>
          <a:p>
            <a:endParaRPr lang="en-US" sz="1200" dirty="0"/>
          </a:p>
          <a:p>
            <a:r>
              <a:rPr lang="en-US" sz="1200" dirty="0"/>
              <a:t>Sir William Blackstone-</a:t>
            </a:r>
          </a:p>
          <a:p>
            <a:r>
              <a:rPr lang="en-US" sz="1200" dirty="0"/>
              <a:t>(7/10/1723- 2/14/1780)</a:t>
            </a:r>
          </a:p>
          <a:p>
            <a:endParaRPr lang="en-US" sz="1200" dirty="0"/>
          </a:p>
          <a:p>
            <a:r>
              <a:rPr lang="en-US" sz="1200" dirty="0"/>
              <a:t>Justice of the Common Pleas, The Court of King’s Bench.</a:t>
            </a:r>
          </a:p>
          <a:p>
            <a:endParaRPr lang="en-US" sz="1200" dirty="0"/>
          </a:p>
          <a:p>
            <a:r>
              <a:rPr lang="en-US" sz="1200" dirty="0"/>
              <a:t>English Jurist, Judge, Politician of the 18 century.</a:t>
            </a:r>
          </a:p>
          <a:p>
            <a:endParaRPr lang="en-US" sz="1200" dirty="0"/>
          </a:p>
          <a:p>
            <a:r>
              <a:rPr lang="en-US" sz="1400" dirty="0"/>
              <a:t>He is most noted for his writing</a:t>
            </a:r>
            <a:r>
              <a:rPr lang="en-US" sz="1400" dirty="0">
                <a:sym typeface="Wingdings" pitchFamily="2" charset="2"/>
              </a:rPr>
              <a:t> (</a:t>
            </a:r>
            <a:r>
              <a:rPr lang="en-US" sz="1400" dirty="0"/>
              <a:t>Commentaries on the Law of England</a:t>
            </a:r>
            <a:r>
              <a:rPr lang="en-US" sz="1200" dirty="0"/>
              <a:t>)</a:t>
            </a:r>
          </a:p>
          <a:p>
            <a:endParaRPr lang="en-US" sz="1200" dirty="0"/>
          </a:p>
        </p:txBody>
      </p:sp>
    </p:spTree>
    <p:extLst>
      <p:ext uri="{BB962C8B-B14F-4D97-AF65-F5344CB8AC3E}">
        <p14:creationId xmlns:p14="http://schemas.microsoft.com/office/powerpoint/2010/main" val="328466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E9BE1-34BF-864E-9480-C6938A7402E9}"/>
              </a:ext>
            </a:extLst>
          </p:cNvPr>
          <p:cNvSpPr>
            <a:spLocks noGrp="1"/>
          </p:cNvSpPr>
          <p:nvPr>
            <p:ph type="title"/>
          </p:nvPr>
        </p:nvSpPr>
        <p:spPr>
          <a:xfrm>
            <a:off x="129209" y="92765"/>
            <a:ext cx="8908774" cy="530087"/>
          </a:xfrm>
          <a:blipFill>
            <a:blip r:embed="rId3"/>
            <a:tile tx="0" ty="0" sx="100000" sy="100000" flip="none" algn="tl"/>
          </a:blipFill>
          <a:effectLst>
            <a:glow rad="139700">
              <a:schemeClr val="accent4">
                <a:satMod val="175000"/>
                <a:alpha val="40000"/>
              </a:schemeClr>
            </a:glow>
            <a:innerShdw blurRad="63500" dist="50800" dir="18900000">
              <a:prstClr val="black">
                <a:alpha val="50000"/>
              </a:prstClr>
            </a:innerShdw>
            <a:softEdge rad="12700"/>
          </a:effectLst>
          <a:scene3d>
            <a:camera prst="orthographicFront"/>
            <a:lightRig rig="threePt" dir="t"/>
          </a:scene3d>
          <a:sp3d>
            <a:bevelT w="114300" prst="artDeco"/>
            <a:bevelB w="114300" prst="artDeco"/>
          </a:sp3d>
        </p:spPr>
        <p:txBody>
          <a:bodyPr>
            <a:noAutofit/>
          </a:bodyPr>
          <a:lstStyle/>
          <a:p>
            <a:r>
              <a:rPr lang="en-US" sz="2000" b="1" dirty="0">
                <a:solidFill>
                  <a:schemeClr val="tx1"/>
                </a:solidFill>
              </a:rPr>
              <a:t>Cambodia’s SOVEREIGN debt-</a:t>
            </a:r>
            <a:r>
              <a:rPr lang="en-US" sz="2000" b="1" dirty="0">
                <a:solidFill>
                  <a:schemeClr val="tx1"/>
                </a:solidFill>
                <a:latin typeface="Moul" panose="02000500000000000000" pitchFamily="2" charset="77"/>
                <a:cs typeface="Moul" panose="02000500000000000000" pitchFamily="2" charset="77"/>
              </a:rPr>
              <a:t> </a:t>
            </a:r>
            <a:r>
              <a:rPr lang="en-US" sz="2000" b="1" dirty="0" err="1">
                <a:solidFill>
                  <a:schemeClr val="tx1"/>
                </a:solidFill>
                <a:latin typeface="Moul" panose="02000500000000000000" pitchFamily="2" charset="77"/>
                <a:cs typeface="Moul" panose="02000500000000000000" pitchFamily="2" charset="77"/>
              </a:rPr>
              <a:t>បំណុល</a:t>
            </a:r>
            <a:r>
              <a:rPr lang="en-US" sz="2000" dirty="0" err="1">
                <a:solidFill>
                  <a:schemeClr val="tx1"/>
                </a:solidFill>
                <a:latin typeface="Moul" panose="02000500000000000000" pitchFamily="2" charset="77"/>
                <a:cs typeface="Moul" panose="02000500000000000000" pitchFamily="2" charset="77"/>
              </a:rPr>
              <a:t>អធិបតេយ្យខ្មែរ</a:t>
            </a:r>
            <a:endParaRPr lang="en-US" sz="2000" b="1" dirty="0">
              <a:solidFill>
                <a:schemeClr val="tx1"/>
              </a:solidFill>
            </a:endParaRPr>
          </a:p>
        </p:txBody>
      </p:sp>
      <p:pic>
        <p:nvPicPr>
          <p:cNvPr id="6" name="Picture 5">
            <a:extLst>
              <a:ext uri="{FF2B5EF4-FFF2-40B4-BE49-F238E27FC236}">
                <a16:creationId xmlns:a16="http://schemas.microsoft.com/office/drawing/2014/main" id="{C6682502-ABEC-4C4C-B2B3-B3C7E7EAD83D}"/>
              </a:ext>
            </a:extLst>
          </p:cNvPr>
          <p:cNvPicPr>
            <a:picLocks noChangeAspect="1"/>
          </p:cNvPicPr>
          <p:nvPr/>
        </p:nvPicPr>
        <p:blipFill>
          <a:blip r:embed="rId4"/>
          <a:stretch>
            <a:fillRect/>
          </a:stretch>
        </p:blipFill>
        <p:spPr>
          <a:xfrm>
            <a:off x="129208" y="622852"/>
            <a:ext cx="4244009" cy="3847073"/>
          </a:xfrm>
          <a:prstGeom prst="rect">
            <a:avLst/>
          </a:prstGeom>
          <a:solidFill>
            <a:schemeClr val="accent1"/>
          </a:solidFill>
          <a:effectLst>
            <a:glow rad="139700">
              <a:schemeClr val="accent1">
                <a:satMod val="175000"/>
                <a:alpha val="40000"/>
              </a:schemeClr>
            </a:glow>
            <a:innerShdw blurRad="63500" dist="50800" dir="18900000">
              <a:prstClr val="black">
                <a:alpha val="50000"/>
              </a:prstClr>
            </a:innerShdw>
            <a:softEdge rad="12700"/>
          </a:effectLst>
          <a:scene3d>
            <a:camera prst="orthographicFront"/>
            <a:lightRig rig="threePt" dir="t"/>
          </a:scene3d>
          <a:sp3d>
            <a:bevelT w="114300" prst="artDeco"/>
            <a:bevelB w="114300" prst="artDeco"/>
          </a:sp3d>
        </p:spPr>
      </p:pic>
      <p:pic>
        <p:nvPicPr>
          <p:cNvPr id="7" name="Picture 6">
            <a:extLst>
              <a:ext uri="{FF2B5EF4-FFF2-40B4-BE49-F238E27FC236}">
                <a16:creationId xmlns:a16="http://schemas.microsoft.com/office/drawing/2014/main" id="{4997BC77-9D67-2D4E-90E7-212949ABD4B8}"/>
              </a:ext>
            </a:extLst>
          </p:cNvPr>
          <p:cNvPicPr>
            <a:picLocks noChangeAspect="1"/>
          </p:cNvPicPr>
          <p:nvPr/>
        </p:nvPicPr>
        <p:blipFill>
          <a:blip r:embed="rId5"/>
          <a:stretch>
            <a:fillRect/>
          </a:stretch>
        </p:blipFill>
        <p:spPr>
          <a:xfrm>
            <a:off x="129208" y="4479235"/>
            <a:ext cx="4244009" cy="2378765"/>
          </a:xfrm>
          <a:prstGeom prst="rect">
            <a:avLst/>
          </a:prstGeom>
          <a:solidFill>
            <a:schemeClr val="accent1"/>
          </a:solidFill>
          <a:effectLst>
            <a:glow rad="139700">
              <a:schemeClr val="accent6">
                <a:satMod val="175000"/>
                <a:alpha val="40000"/>
              </a:schemeClr>
            </a:glow>
            <a:innerShdw blurRad="63500" dist="50800" dir="18900000">
              <a:prstClr val="black">
                <a:alpha val="50000"/>
              </a:prstClr>
            </a:innerShdw>
            <a:softEdge rad="12700"/>
          </a:effectLst>
          <a:scene3d>
            <a:camera prst="orthographicFront"/>
            <a:lightRig rig="threePt" dir="t"/>
          </a:scene3d>
          <a:sp3d>
            <a:bevelT w="114300" prst="artDeco"/>
            <a:bevelB w="114300" prst="artDeco"/>
          </a:sp3d>
        </p:spPr>
      </p:pic>
      <p:sp>
        <p:nvSpPr>
          <p:cNvPr id="8" name="TextBox 7">
            <a:extLst>
              <a:ext uri="{FF2B5EF4-FFF2-40B4-BE49-F238E27FC236}">
                <a16:creationId xmlns:a16="http://schemas.microsoft.com/office/drawing/2014/main" id="{207F5565-1ED4-2D44-A732-7A190ECD973A}"/>
              </a:ext>
            </a:extLst>
          </p:cNvPr>
          <p:cNvSpPr txBox="1"/>
          <p:nvPr/>
        </p:nvSpPr>
        <p:spPr>
          <a:xfrm>
            <a:off x="4373217" y="622852"/>
            <a:ext cx="4664766" cy="6170920"/>
          </a:xfrm>
          <a:prstGeom prst="rect">
            <a:avLst/>
          </a:prstGeom>
          <a:solidFill>
            <a:schemeClr val="accent3">
              <a:lumMod val="40000"/>
              <a:lumOff val="60000"/>
            </a:schemeClr>
          </a:solidFill>
          <a:effectLst>
            <a:glow rad="139700">
              <a:schemeClr val="accent5">
                <a:satMod val="175000"/>
                <a:alpha val="40000"/>
              </a:schemeClr>
            </a:glow>
            <a:innerShdw blurRad="63500" dist="50800" dir="18900000">
              <a:prstClr val="black">
                <a:alpha val="50000"/>
              </a:prstClr>
            </a:innerShdw>
            <a:softEdge rad="12700"/>
          </a:effectLst>
          <a:scene3d>
            <a:camera prst="orthographicFront"/>
            <a:lightRig rig="threePt" dir="t"/>
          </a:scene3d>
          <a:sp3d>
            <a:bevelT w="114300" prst="artDeco"/>
            <a:bevelB w="114300" prst="artDeco"/>
          </a:sp3d>
        </p:spPr>
        <p:txBody>
          <a:bodyPr wrap="square" rtlCol="0">
            <a:spAutoFit/>
          </a:bodyPr>
          <a:lstStyle/>
          <a:p>
            <a:r>
              <a:rPr lang="en-US" sz="1600" b="1" u="sng" dirty="0"/>
              <a:t>Transparency of Chinese Loans:</a:t>
            </a:r>
          </a:p>
          <a:p>
            <a:endParaRPr lang="en-US" b="1" u="sng" dirty="0"/>
          </a:p>
          <a:p>
            <a:r>
              <a:rPr lang="en-US" sz="1200" dirty="0"/>
              <a:t>China is Cambodia’s largest foreign donor, but many aid agreements between the two nations lack transparency, raising questions about whether Beijing is trying to buy influence in the country and how the money is being spent. </a:t>
            </a:r>
            <a:r>
              <a:rPr lang="en-US" sz="1100" dirty="0">
                <a:hlinkClick r:id="rId6">
                  <a:extLst>
                    <a:ext uri="{A12FA001-AC4F-418D-AE19-62706E023703}">
                      <ahyp:hlinkClr xmlns:ahyp="http://schemas.microsoft.com/office/drawing/2018/hyperlinkcolor" xmlns="" val="tx"/>
                    </a:ext>
                  </a:extLst>
                </a:hlinkClick>
              </a:rPr>
              <a:t>https://www.rfa.org/English/news/special/chinacambodia/loans.html</a:t>
            </a:r>
            <a:endParaRPr lang="en-US" sz="1100" dirty="0"/>
          </a:p>
          <a:p>
            <a:endParaRPr lang="en-US" sz="1200" dirty="0"/>
          </a:p>
          <a:p>
            <a:r>
              <a:rPr lang="en-US" sz="1200" dirty="0"/>
              <a:t>A Chinese company is expected to begin construction on 2</a:t>
            </a:r>
            <a:r>
              <a:rPr lang="en-US" sz="1200" baseline="30000" dirty="0"/>
              <a:t>nd</a:t>
            </a:r>
            <a:r>
              <a:rPr lang="en-US" sz="1200" dirty="0"/>
              <a:t> phase of Sports Complex on 85 hectares (210 acres) of land in Russei Keo district 2017 using the $150 million financed by China.</a:t>
            </a:r>
          </a:p>
          <a:p>
            <a:r>
              <a:rPr lang="en-US" sz="1100" u="sng" dirty="0"/>
              <a:t>https://www.rfa.org/English/news/special/chinacambodia/loans.html</a:t>
            </a:r>
          </a:p>
          <a:p>
            <a:endParaRPr lang="en-US" sz="1200" u="sng" dirty="0"/>
          </a:p>
          <a:p>
            <a:r>
              <a:rPr lang="en-US" sz="1200" dirty="0"/>
              <a:t>The $1.9 billion road projects in capital invested by China Road and Bridge Corp (CRBC) scheduled to be completed in early 2023. </a:t>
            </a:r>
            <a:r>
              <a:rPr lang="en-US" sz="1200" u="sng" dirty="0">
                <a:hlinkClick r:id="rId7">
                  <a:extLst>
                    <a:ext uri="{A12FA001-AC4F-418D-AE19-62706E023703}">
                      <ahyp:hlinkClr xmlns:ahyp="http://schemas.microsoft.com/office/drawing/2018/hyperlinkcolor" xmlns="" val="tx"/>
                    </a:ext>
                  </a:extLst>
                </a:hlinkClick>
              </a:rPr>
              <a:t>https://www.phnompenhpost.com</a:t>
            </a:r>
            <a:r>
              <a:rPr lang="en-US" sz="1200" u="sng" dirty="0"/>
              <a:t> (Jan. 5,2021)</a:t>
            </a:r>
          </a:p>
          <a:p>
            <a:endParaRPr lang="en-US" sz="1200" dirty="0"/>
          </a:p>
          <a:p>
            <a:r>
              <a:rPr lang="en-US" sz="1200" dirty="0"/>
              <a:t>Bilateral trade between Cambodia and China was worth $9.42 billion in 2019, up 27.29 per cent from $7.4 billion in 2018, according to the Chinese Embassy in Phnom Penh. </a:t>
            </a:r>
            <a:r>
              <a:rPr lang="en-US" sz="1000" u="sng" dirty="0">
                <a:hlinkClick r:id="rId8">
                  <a:extLst>
                    <a:ext uri="{A12FA001-AC4F-418D-AE19-62706E023703}">
                      <ahyp:hlinkClr xmlns:ahyp="http://schemas.microsoft.com/office/drawing/2018/hyperlinkcolor" xmlns="" val="tx"/>
                    </a:ext>
                  </a:extLst>
                </a:hlinkClick>
              </a:rPr>
              <a:t>https://www.phnompenhpost.com(Ja</a:t>
            </a:r>
            <a:r>
              <a:rPr lang="en-US" sz="1000" u="sng" dirty="0"/>
              <a:t>n. 5, 2021)</a:t>
            </a:r>
          </a:p>
          <a:p>
            <a:endParaRPr lang="en-US" sz="1200" u="sng" dirty="0"/>
          </a:p>
          <a:p>
            <a:r>
              <a:rPr lang="en-US" sz="1200" dirty="0"/>
              <a:t>China and Cambodia reached an agreement to allow Beijing to make use of Cambodia’s navy base near Sihanoukville. </a:t>
            </a:r>
            <a:r>
              <a:rPr lang="en-US" sz="1000" u="sng" dirty="0">
                <a:hlinkClick r:id="rId9">
                  <a:extLst>
                    <a:ext uri="{A12FA001-AC4F-418D-AE19-62706E023703}">
                      <ahyp:hlinkClr xmlns:ahyp="http://schemas.microsoft.com/office/drawing/2018/hyperlinkcolor" xmlns="" val="tx"/>
                    </a:ext>
                  </a:extLst>
                </a:hlinkClick>
              </a:rPr>
              <a:t>https://www.wsj.com/articles/secret-deal-for-chinese-naval-outpost-in-cambodia-raises-u-s-fears-of-beijings-ambitions-11563732482g,(Jul</a:t>
            </a:r>
            <a:r>
              <a:rPr lang="en-US" sz="1000" u="sng" dirty="0"/>
              <a:t>. 22, 2019)</a:t>
            </a:r>
          </a:p>
          <a:p>
            <a:endParaRPr lang="en-US" sz="1200" u="sng" dirty="0"/>
          </a:p>
          <a:p>
            <a:r>
              <a:rPr lang="en-US" sz="1200" dirty="0"/>
              <a:t>According to Em Sovannara, a political commentator, “82% of financial assistance from China comes in form of Concessional loan and only 18% is in form of Grant, but in case Cambodia fails to make a repayment, it could end up like Laos and Sri Lanka.” </a:t>
            </a:r>
            <a:r>
              <a:rPr lang="en-US" sz="1000" u="sng" dirty="0">
                <a:hlinkClick r:id="rId10">
                  <a:extLst>
                    <a:ext uri="{A12FA001-AC4F-418D-AE19-62706E023703}">
                      <ahyp:hlinkClr xmlns:ahyp="http://schemas.microsoft.com/office/drawing/2018/hyperlinkcolor" xmlns="" val="tx"/>
                    </a:ext>
                  </a:extLst>
                </a:hlinkClick>
              </a:rPr>
              <a:t>https://www.voacambodia.com(Apr.12,2021)</a:t>
            </a:r>
            <a:r>
              <a:rPr lang="en-US" sz="1000" u="sng" dirty="0"/>
              <a:t>;  https://rfa/English/news/special/chinacambodia/loans.html</a:t>
            </a:r>
          </a:p>
        </p:txBody>
      </p:sp>
    </p:spTree>
    <p:extLst>
      <p:ext uri="{BB962C8B-B14F-4D97-AF65-F5344CB8AC3E}">
        <p14:creationId xmlns:p14="http://schemas.microsoft.com/office/powerpoint/2010/main" val="62110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E9BE1-34BF-864E-9480-C6938A7402E9}"/>
              </a:ext>
            </a:extLst>
          </p:cNvPr>
          <p:cNvSpPr>
            <a:spLocks noGrp="1"/>
          </p:cNvSpPr>
          <p:nvPr>
            <p:ph type="title"/>
          </p:nvPr>
        </p:nvSpPr>
        <p:spPr>
          <a:xfrm>
            <a:off x="123567" y="123569"/>
            <a:ext cx="8872151" cy="741405"/>
          </a:xfrm>
          <a:blipFill>
            <a:blip r:embed="rId3"/>
            <a:tile tx="0" ty="0" sx="100000" sy="100000" flip="none" algn="tl"/>
          </a:blipFill>
          <a:effectLst>
            <a:glow rad="228600">
              <a:schemeClr val="accent6">
                <a:satMod val="175000"/>
                <a:alpha val="40000"/>
              </a:schemeClr>
            </a:glow>
            <a:innerShdw blurRad="63500" dist="50800" dir="18900000">
              <a:prstClr val="black">
                <a:alpha val="50000"/>
              </a:prstClr>
            </a:innerShdw>
          </a:effectLst>
          <a:scene3d>
            <a:camera prst="orthographicFront"/>
            <a:lightRig rig="threePt" dir="t"/>
          </a:scene3d>
          <a:sp3d>
            <a:bevelT w="114300" prst="artDeco"/>
            <a:bevelB w="114300" prst="artDeco"/>
          </a:sp3d>
        </p:spPr>
        <p:txBody>
          <a:bodyPr>
            <a:normAutofit/>
          </a:bodyPr>
          <a:lstStyle/>
          <a:p>
            <a:r>
              <a:rPr lang="en-US" sz="2400" b="1" dirty="0">
                <a:solidFill>
                  <a:schemeClr val="tx1"/>
                </a:solidFill>
              </a:rPr>
              <a:t>NATIONAL SOVEREIGNTY-</a:t>
            </a:r>
            <a:r>
              <a:rPr lang="en-US" sz="2400" b="1" dirty="0">
                <a:solidFill>
                  <a:schemeClr val="tx1"/>
                </a:solidFill>
                <a:latin typeface="Moul" panose="02000500000000000000" pitchFamily="2" charset="77"/>
                <a:cs typeface="Moul" panose="02000500000000000000" pitchFamily="2" charset="77"/>
              </a:rPr>
              <a:t> </a:t>
            </a:r>
            <a:r>
              <a:rPr lang="en-US" sz="2400" dirty="0" err="1">
                <a:solidFill>
                  <a:schemeClr val="tx1"/>
                </a:solidFill>
                <a:latin typeface="Moul" panose="02000500000000000000" pitchFamily="2" charset="77"/>
                <a:cs typeface="Moul" panose="02000500000000000000" pitchFamily="2" charset="77"/>
              </a:rPr>
              <a:t>អធិបតេយ្យភាពជាតិ</a:t>
            </a:r>
            <a:endParaRPr lang="en-US" sz="2400" b="1" dirty="0">
              <a:solidFill>
                <a:schemeClr val="tx1"/>
              </a:solidFill>
            </a:endParaRPr>
          </a:p>
        </p:txBody>
      </p:sp>
      <p:pic>
        <p:nvPicPr>
          <p:cNvPr id="6" name="Picture 5">
            <a:extLst>
              <a:ext uri="{FF2B5EF4-FFF2-40B4-BE49-F238E27FC236}">
                <a16:creationId xmlns:a16="http://schemas.microsoft.com/office/drawing/2014/main" id="{DCEDFBE2-7ED3-EA4C-8C8E-7C73031F3398}"/>
              </a:ext>
            </a:extLst>
          </p:cNvPr>
          <p:cNvPicPr/>
          <p:nvPr/>
        </p:nvPicPr>
        <p:blipFill>
          <a:blip r:embed="rId4"/>
          <a:stretch>
            <a:fillRect/>
          </a:stretch>
        </p:blipFill>
        <p:spPr>
          <a:xfrm>
            <a:off x="123567" y="864974"/>
            <a:ext cx="4646141" cy="2593843"/>
          </a:xfrm>
          <a:prstGeom prst="rect">
            <a:avLst/>
          </a:prstGeom>
          <a:ln>
            <a:solidFill>
              <a:schemeClr val="accent4">
                <a:lumMod val="60000"/>
                <a:lumOff val="40000"/>
              </a:schemeClr>
            </a:solidFill>
          </a:ln>
          <a:effectLst>
            <a:glow rad="228600">
              <a:schemeClr val="accent6">
                <a:satMod val="175000"/>
                <a:alpha val="40000"/>
              </a:schemeClr>
            </a:glow>
            <a:innerShdw blurRad="63500" dist="50800" dir="18900000">
              <a:prstClr val="black">
                <a:alpha val="50000"/>
              </a:prstClr>
            </a:innerShdw>
            <a:softEdge rad="12700"/>
          </a:effectLst>
          <a:scene3d>
            <a:camera prst="orthographicFront"/>
            <a:lightRig rig="soft" dir="t"/>
          </a:scene3d>
          <a:sp3d prstMaterial="plastic">
            <a:bevelT w="114300" prst="artDeco"/>
            <a:bevelB prst="angle"/>
          </a:sp3d>
        </p:spPr>
      </p:pic>
      <p:sp>
        <p:nvSpPr>
          <p:cNvPr id="7" name="TextBox 6">
            <a:extLst>
              <a:ext uri="{FF2B5EF4-FFF2-40B4-BE49-F238E27FC236}">
                <a16:creationId xmlns:a16="http://schemas.microsoft.com/office/drawing/2014/main" id="{6539DFE5-5E93-FA4C-A6D6-E7203896CA2E}"/>
              </a:ext>
            </a:extLst>
          </p:cNvPr>
          <p:cNvSpPr txBox="1"/>
          <p:nvPr/>
        </p:nvSpPr>
        <p:spPr>
          <a:xfrm>
            <a:off x="4856205" y="864974"/>
            <a:ext cx="4139513" cy="5816977"/>
          </a:xfrm>
          <a:prstGeom prst="rect">
            <a:avLst/>
          </a:prstGeom>
          <a:solidFill>
            <a:schemeClr val="accent4">
              <a:lumMod val="20000"/>
              <a:lumOff val="80000"/>
            </a:schemeClr>
          </a:solidFill>
          <a:ln>
            <a:solidFill>
              <a:srgbClr val="FFFF00"/>
            </a:solidFill>
          </a:ln>
          <a:effectLst>
            <a:glow rad="228600">
              <a:schemeClr val="accent1">
                <a:satMod val="175000"/>
                <a:alpha val="40000"/>
              </a:schemeClr>
            </a:glow>
            <a:innerShdw blurRad="63500" dist="50800" dir="18900000">
              <a:prstClr val="black">
                <a:alpha val="50000"/>
              </a:prstClr>
            </a:innerShdw>
          </a:effectLst>
          <a:scene3d>
            <a:camera prst="orthographicFront"/>
            <a:lightRig rig="threePt" dir="t"/>
          </a:scene3d>
          <a:sp3d>
            <a:bevelT w="114300" prst="artDeco"/>
            <a:bevelB prst="angle"/>
          </a:sp3d>
        </p:spPr>
        <p:txBody>
          <a:bodyPr wrap="square" rtlCol="0">
            <a:spAutoFit/>
          </a:bodyPr>
          <a:lstStyle/>
          <a:p>
            <a:r>
              <a:rPr lang="en-US" sz="1400" u="sng" dirty="0"/>
              <a:t>What is sovereignty and why is it important?</a:t>
            </a:r>
          </a:p>
          <a:p>
            <a:endParaRPr lang="en-US" sz="1600" b="1" dirty="0"/>
          </a:p>
          <a:p>
            <a:r>
              <a:rPr lang="en-US" sz="1600" b="1" dirty="0"/>
              <a:t>As per international law, sovereignty is a government which has complete authority over the operations in a geographical territory or state.  </a:t>
            </a:r>
          </a:p>
          <a:p>
            <a:endParaRPr lang="en-US" sz="1600" b="1" i="1" dirty="0"/>
          </a:p>
          <a:p>
            <a:r>
              <a:rPr lang="en-US" sz="1400" b="1" i="1" dirty="0"/>
              <a:t>Thus, it can be concluded that Sovereignty is important </a:t>
            </a:r>
            <a:r>
              <a:rPr lang="en-US" sz="1400" b="1" dirty="0"/>
              <a:t>because it is the right of the people to elect their government and its laws.</a:t>
            </a:r>
            <a:endParaRPr lang="en-US" sz="1400" dirty="0"/>
          </a:p>
          <a:p>
            <a:endParaRPr lang="en-US" sz="1600" b="1" dirty="0"/>
          </a:p>
          <a:p>
            <a:r>
              <a:rPr lang="en-US" sz="1400" u="sng" dirty="0"/>
              <a:t>What does it mean when a state is sovereign?</a:t>
            </a:r>
          </a:p>
          <a:p>
            <a:endParaRPr lang="en-US" sz="1400" u="sng" dirty="0"/>
          </a:p>
          <a:p>
            <a:r>
              <a:rPr lang="en-US" sz="1600" b="1" dirty="0"/>
              <a:t>A sovereign state is a political entity that is represented by one centralized government that has sovereignty over a geographic area.  </a:t>
            </a:r>
          </a:p>
          <a:p>
            <a:endParaRPr lang="en-US" sz="1600" b="1" dirty="0"/>
          </a:p>
          <a:p>
            <a:r>
              <a:rPr lang="en-US" sz="1600" b="1" i="1" dirty="0"/>
              <a:t>International law defines sovereign states as having a permanent population, defined territory, one government and the capacity to enter into relations with other sovereign states.</a:t>
            </a:r>
          </a:p>
        </p:txBody>
      </p:sp>
      <p:sp>
        <p:nvSpPr>
          <p:cNvPr id="3" name="TextBox 2">
            <a:extLst>
              <a:ext uri="{FF2B5EF4-FFF2-40B4-BE49-F238E27FC236}">
                <a16:creationId xmlns:a16="http://schemas.microsoft.com/office/drawing/2014/main" id="{0752FE92-D742-A744-BD7A-40E2555869CF}"/>
              </a:ext>
            </a:extLst>
          </p:cNvPr>
          <p:cNvSpPr txBox="1"/>
          <p:nvPr/>
        </p:nvSpPr>
        <p:spPr>
          <a:xfrm>
            <a:off x="2385391" y="3591339"/>
            <a:ext cx="2384317" cy="3108543"/>
          </a:xfrm>
          <a:prstGeom prst="rect">
            <a:avLst/>
          </a:prstGeom>
          <a:blipFill>
            <a:blip r:embed="rId3"/>
            <a:tile tx="0" ty="0" sx="100000" sy="100000" flip="none" algn="tl"/>
          </a:blipFill>
          <a:effectLst>
            <a:glow rad="139700">
              <a:schemeClr val="accent6">
                <a:satMod val="175000"/>
                <a:alpha val="40000"/>
              </a:schemeClr>
            </a:glow>
            <a:innerShdw blurRad="63500" dist="50800" dir="18900000">
              <a:prstClr val="black">
                <a:alpha val="50000"/>
              </a:prstClr>
            </a:innerShdw>
          </a:effectLst>
          <a:scene3d>
            <a:camera prst="orthographicFront"/>
            <a:lightRig rig="threePt" dir="t"/>
          </a:scene3d>
          <a:sp3d prstMaterial="plastic">
            <a:bevelT w="114300" prst="artDeco"/>
            <a:bevelB w="114300" prst="artDeco"/>
          </a:sp3d>
        </p:spPr>
        <p:txBody>
          <a:bodyPr wrap="square" rtlCol="0">
            <a:spAutoFit/>
          </a:bodyPr>
          <a:lstStyle/>
          <a:p>
            <a:r>
              <a:rPr lang="en-US" sz="1400" b="1" dirty="0"/>
              <a:t>Jean Bodin </a:t>
            </a:r>
            <a:r>
              <a:rPr lang="en-US" sz="1400" dirty="0"/>
              <a:t>(1530- 1596)</a:t>
            </a:r>
          </a:p>
          <a:p>
            <a:endParaRPr lang="en-US" sz="1400" b="1" dirty="0"/>
          </a:p>
          <a:p>
            <a:r>
              <a:rPr lang="en-US" sz="1400" b="1" dirty="0"/>
              <a:t>Used the New Concept of Sovereignty</a:t>
            </a:r>
          </a:p>
          <a:p>
            <a:endParaRPr lang="en-US" sz="1400" b="1" dirty="0"/>
          </a:p>
          <a:p>
            <a:r>
              <a:rPr lang="en-US" sz="1400" dirty="0"/>
              <a:t>16</a:t>
            </a:r>
            <a:r>
              <a:rPr lang="en-US" sz="1400" baseline="30000" dirty="0"/>
              <a:t>th</a:t>
            </a:r>
            <a:r>
              <a:rPr lang="en-US" sz="1400" dirty="0"/>
              <a:t> Century French Scholar in Political Science and International Law.</a:t>
            </a:r>
          </a:p>
          <a:p>
            <a:endParaRPr lang="en-US" sz="1400" dirty="0"/>
          </a:p>
          <a:p>
            <a:r>
              <a:rPr lang="en-US" sz="1400" b="1" dirty="0"/>
              <a:t>“Sovereignty, the authority in the decision-making process of the State and in the maintenance of order”</a:t>
            </a:r>
          </a:p>
        </p:txBody>
      </p:sp>
      <p:pic>
        <p:nvPicPr>
          <p:cNvPr id="8" name="Picture 7">
            <a:extLst>
              <a:ext uri="{FF2B5EF4-FFF2-40B4-BE49-F238E27FC236}">
                <a16:creationId xmlns:a16="http://schemas.microsoft.com/office/drawing/2014/main" id="{6730E9D1-975D-9F40-A22C-8801035847A1}"/>
              </a:ext>
            </a:extLst>
          </p:cNvPr>
          <p:cNvPicPr/>
          <p:nvPr/>
        </p:nvPicPr>
        <p:blipFill>
          <a:blip r:embed="rId5"/>
          <a:stretch>
            <a:fillRect/>
          </a:stretch>
        </p:blipFill>
        <p:spPr>
          <a:xfrm>
            <a:off x="123565" y="3591339"/>
            <a:ext cx="2261825" cy="3090612"/>
          </a:xfrm>
          <a:prstGeom prst="rect">
            <a:avLst/>
          </a:prstGeom>
          <a:solidFill>
            <a:schemeClr val="accent4">
              <a:lumMod val="60000"/>
              <a:lumOff val="40000"/>
            </a:schemeClr>
          </a:solidFill>
          <a:effectLst>
            <a:glow rad="139700">
              <a:schemeClr val="accent1">
                <a:satMod val="175000"/>
                <a:alpha val="40000"/>
              </a:schemeClr>
            </a:glow>
            <a:innerShdw blurRad="63500" dist="50800" dir="18900000">
              <a:prstClr val="black">
                <a:alpha val="50000"/>
              </a:prstClr>
            </a:innerShdw>
            <a:softEdge rad="12700"/>
          </a:effectLst>
          <a:scene3d>
            <a:camera prst="orthographicFront"/>
            <a:lightRig rig="morning" dir="t"/>
          </a:scene3d>
          <a:sp3d extrusionH="76200" contourW="12700" prstMaterial="dkEdge">
            <a:bevelT w="114300" prst="artDeco"/>
            <a:bevelB prst="angle"/>
            <a:extrusionClr>
              <a:schemeClr val="accent2">
                <a:lumMod val="60000"/>
                <a:lumOff val="40000"/>
              </a:schemeClr>
            </a:extrusionClr>
            <a:contourClr>
              <a:schemeClr val="accent2">
                <a:lumMod val="60000"/>
                <a:lumOff val="40000"/>
              </a:schemeClr>
            </a:contourClr>
          </a:sp3d>
        </p:spPr>
      </p:pic>
    </p:spTree>
    <p:extLst>
      <p:ext uri="{BB962C8B-B14F-4D97-AF65-F5344CB8AC3E}">
        <p14:creationId xmlns:p14="http://schemas.microsoft.com/office/powerpoint/2010/main" val="423350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E9BE1-34BF-864E-9480-C6938A7402E9}"/>
              </a:ext>
            </a:extLst>
          </p:cNvPr>
          <p:cNvSpPr>
            <a:spLocks noGrp="1"/>
          </p:cNvSpPr>
          <p:nvPr>
            <p:ph type="title"/>
          </p:nvPr>
        </p:nvSpPr>
        <p:spPr>
          <a:xfrm>
            <a:off x="98854" y="86498"/>
            <a:ext cx="8896865" cy="741405"/>
          </a:xfrm>
          <a:blipFill>
            <a:blip r:embed="rId3"/>
            <a:tile tx="0" ty="0" sx="100000" sy="100000" flip="none" algn="tl"/>
          </a:blipFill>
          <a:effectLst>
            <a:glow rad="101600">
              <a:schemeClr val="accent1">
                <a:satMod val="175000"/>
                <a:alpha val="40000"/>
              </a:schemeClr>
            </a:glow>
            <a:innerShdw blurRad="63500" dist="50800" dir="18900000">
              <a:prstClr val="black">
                <a:alpha val="50000"/>
              </a:prstClr>
            </a:innerShdw>
            <a:softEdge rad="12700"/>
          </a:effectLst>
          <a:scene3d>
            <a:camera prst="orthographicFront"/>
            <a:lightRig rig="threePt" dir="t"/>
          </a:scene3d>
          <a:sp3d prstMaterial="metal">
            <a:bevelT w="114300" prst="artDeco"/>
            <a:bevelB w="114300" prst="artDeco"/>
          </a:sp3d>
        </p:spPr>
        <p:txBody>
          <a:bodyPr>
            <a:normAutofit/>
          </a:bodyPr>
          <a:lstStyle/>
          <a:p>
            <a:r>
              <a:rPr lang="en-US" b="1" dirty="0">
                <a:solidFill>
                  <a:schemeClr val="tx1"/>
                </a:solidFill>
              </a:rPr>
              <a:t>SOVEREIGN rights-</a:t>
            </a:r>
            <a:r>
              <a:rPr lang="en-US" b="1" dirty="0">
                <a:solidFill>
                  <a:schemeClr val="tx1"/>
                </a:solidFill>
                <a:latin typeface="Moul" panose="02000500000000000000" pitchFamily="2" charset="77"/>
                <a:cs typeface="Moul" panose="02000500000000000000" pitchFamily="2" charset="77"/>
              </a:rPr>
              <a:t> </a:t>
            </a:r>
            <a:r>
              <a:rPr lang="en-US" dirty="0" err="1">
                <a:solidFill>
                  <a:schemeClr val="tx1"/>
                </a:solidFill>
                <a:latin typeface="Moul" panose="02000500000000000000" pitchFamily="2" charset="77"/>
                <a:cs typeface="Moul" panose="02000500000000000000" pitchFamily="2" charset="77"/>
              </a:rPr>
              <a:t>សិទ្ធិអធិបតេយ្យ</a:t>
            </a:r>
            <a:endParaRPr lang="en-US" b="1" dirty="0">
              <a:solidFill>
                <a:schemeClr val="tx1"/>
              </a:solidFill>
            </a:endParaRPr>
          </a:p>
        </p:txBody>
      </p:sp>
      <p:sp>
        <p:nvSpPr>
          <p:cNvPr id="7" name="TextBox 6">
            <a:extLst>
              <a:ext uri="{FF2B5EF4-FFF2-40B4-BE49-F238E27FC236}">
                <a16:creationId xmlns:a16="http://schemas.microsoft.com/office/drawing/2014/main" id="{A45143F1-AAE5-8C49-BE75-2EA96878D512}"/>
              </a:ext>
            </a:extLst>
          </p:cNvPr>
          <p:cNvSpPr txBox="1"/>
          <p:nvPr/>
        </p:nvSpPr>
        <p:spPr>
          <a:xfrm>
            <a:off x="4769709" y="914399"/>
            <a:ext cx="4226010" cy="58829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lumMod val="75000"/>
                <a:lumOff val="25000"/>
              </a:schemeClr>
            </a:solidFill>
          </a:ln>
          <a:effectLst>
            <a:glow rad="139700">
              <a:schemeClr val="accent6">
                <a:satMod val="175000"/>
                <a:alpha val="40000"/>
              </a:schemeClr>
            </a:glow>
            <a:innerShdw blurRad="63500" dist="50800" dir="18900000">
              <a:prstClr val="black">
                <a:alpha val="50000"/>
              </a:prstClr>
            </a:innerShdw>
          </a:effectLst>
          <a:scene3d>
            <a:camera prst="orthographicFront"/>
            <a:lightRig rig="threePt" dir="t"/>
          </a:scene3d>
          <a:sp3d>
            <a:bevelT w="114300" prst="artDeco"/>
            <a:bevelB w="114300" prst="artDeco"/>
          </a:sp3d>
        </p:spPr>
        <p:txBody>
          <a:bodyPr wrap="square" rtlCol="0">
            <a:spAutoFit/>
          </a:bodyPr>
          <a:lstStyle/>
          <a:p>
            <a:r>
              <a:rPr lang="en-US" u="sng" dirty="0"/>
              <a:t>What are sovereign rights?</a:t>
            </a:r>
          </a:p>
          <a:p>
            <a:endParaRPr lang="en-US" u="sng" dirty="0"/>
          </a:p>
          <a:p>
            <a:r>
              <a:rPr lang="en-US" b="1" dirty="0"/>
              <a:t>A sovereign right refers to a legal possessed by state or its agencies and enables a state to carry out its official functions for the benefit of public. </a:t>
            </a:r>
          </a:p>
          <a:p>
            <a:endParaRPr lang="en-US" b="1" i="1" dirty="0"/>
          </a:p>
          <a:p>
            <a:r>
              <a:rPr lang="en-US" i="1" dirty="0"/>
              <a:t>Sovereign right is attributed through authority of law.</a:t>
            </a:r>
          </a:p>
          <a:p>
            <a:endParaRPr lang="en-US" sz="1600" b="1" i="1" dirty="0"/>
          </a:p>
          <a:p>
            <a:r>
              <a:rPr lang="en-US" sz="1600" u="sng" dirty="0"/>
              <a:t>What is the principle of sovereign equality?</a:t>
            </a:r>
          </a:p>
          <a:p>
            <a:endParaRPr lang="en-US" sz="1600" u="sng" dirty="0"/>
          </a:p>
          <a:p>
            <a:r>
              <a:rPr lang="en-US" b="1" dirty="0"/>
              <a:t>A sovereign equality- the principle that all states are equal before the law and domestic behavior towards citizens and residents is of no business to other states.  </a:t>
            </a:r>
          </a:p>
          <a:p>
            <a:endParaRPr lang="en-US" sz="1600" b="1" dirty="0"/>
          </a:p>
          <a:p>
            <a:r>
              <a:rPr lang="en-US" sz="1600" i="1" dirty="0"/>
              <a:t>This principle has long been the sacrosanct foundation of international law.</a:t>
            </a:r>
          </a:p>
        </p:txBody>
      </p:sp>
      <p:pic>
        <p:nvPicPr>
          <p:cNvPr id="5" name="Picture 4">
            <a:extLst>
              <a:ext uri="{FF2B5EF4-FFF2-40B4-BE49-F238E27FC236}">
                <a16:creationId xmlns:a16="http://schemas.microsoft.com/office/drawing/2014/main" id="{E4908F42-1355-5645-A042-8F0CF6F271E5}"/>
              </a:ext>
            </a:extLst>
          </p:cNvPr>
          <p:cNvPicPr/>
          <p:nvPr/>
        </p:nvPicPr>
        <p:blipFill>
          <a:blip r:embed="rId4"/>
          <a:stretch>
            <a:fillRect/>
          </a:stretch>
        </p:blipFill>
        <p:spPr>
          <a:xfrm>
            <a:off x="98854" y="3273287"/>
            <a:ext cx="2200039" cy="3524042"/>
          </a:xfrm>
          <a:prstGeom prst="rect">
            <a:avLst/>
          </a:prstGeom>
          <a:blipFill>
            <a:blip r:embed="rId3"/>
            <a:tile tx="0" ty="0" sx="100000" sy="100000" flip="none" algn="tl"/>
          </a:blipFill>
          <a:effectLst>
            <a:glow rad="228600">
              <a:schemeClr val="accent6">
                <a:satMod val="175000"/>
                <a:alpha val="40000"/>
              </a:schemeClr>
            </a:glow>
            <a:innerShdw blurRad="63500" dist="50800" dir="18900000">
              <a:prstClr val="black">
                <a:alpha val="50000"/>
              </a:prstClr>
            </a:innerShdw>
            <a:softEdge rad="12700"/>
          </a:effectLst>
          <a:scene3d>
            <a:camera prst="orthographicFront"/>
            <a:lightRig rig="chilly" dir="t"/>
          </a:scene3d>
          <a:sp3d prstMaterial="plastic">
            <a:bevelT w="114300" prst="artDeco"/>
            <a:bevelB w="114300" prst="artDeco"/>
          </a:sp3d>
        </p:spPr>
      </p:pic>
      <p:sp>
        <p:nvSpPr>
          <p:cNvPr id="3" name="TextBox 2">
            <a:extLst>
              <a:ext uri="{FF2B5EF4-FFF2-40B4-BE49-F238E27FC236}">
                <a16:creationId xmlns:a16="http://schemas.microsoft.com/office/drawing/2014/main" id="{D1B59DD8-3A19-4C41-A3A5-19FEDE50FBE4}"/>
              </a:ext>
            </a:extLst>
          </p:cNvPr>
          <p:cNvSpPr txBox="1"/>
          <p:nvPr/>
        </p:nvSpPr>
        <p:spPr>
          <a:xfrm>
            <a:off x="2298893" y="3273287"/>
            <a:ext cx="2384318" cy="3524042"/>
          </a:xfrm>
          <a:prstGeom prst="rect">
            <a:avLst/>
          </a:prstGeom>
          <a:solidFill>
            <a:schemeClr val="accent5">
              <a:lumMod val="60000"/>
              <a:lumOff val="40000"/>
            </a:schemeClr>
          </a:solidFill>
          <a:effectLst>
            <a:glow rad="139700">
              <a:schemeClr val="accent3">
                <a:satMod val="175000"/>
                <a:alpha val="40000"/>
              </a:schemeClr>
            </a:glow>
            <a:innerShdw blurRad="63500" dist="50800" dir="18900000">
              <a:prstClr val="black">
                <a:alpha val="50000"/>
              </a:prstClr>
            </a:innerShdw>
            <a:softEdge rad="12700"/>
          </a:effectLst>
          <a:scene3d>
            <a:camera prst="orthographicFront"/>
            <a:lightRig rig="threePt" dir="t"/>
          </a:scene3d>
          <a:sp3d prstMaterial="plastic">
            <a:bevelT w="114300" prst="artDeco"/>
            <a:bevelB w="114300" prst="artDeco"/>
          </a:sp3d>
        </p:spPr>
        <p:txBody>
          <a:bodyPr wrap="square" rtlCol="0">
            <a:spAutoFit/>
          </a:bodyPr>
          <a:lstStyle/>
          <a:p>
            <a:r>
              <a:rPr lang="en-US" sz="1200" b="1" dirty="0"/>
              <a:t>John Marshall- Chief Justice</a:t>
            </a:r>
          </a:p>
          <a:p>
            <a:r>
              <a:rPr lang="en-US" sz="1200" dirty="0"/>
              <a:t>(Sept. 24,1755-July 6, 1835)</a:t>
            </a:r>
          </a:p>
          <a:p>
            <a:endParaRPr lang="en-US" sz="1100" dirty="0"/>
          </a:p>
          <a:p>
            <a:r>
              <a:rPr lang="en-US" sz="1400" dirty="0"/>
              <a:t>Wrote</a:t>
            </a:r>
            <a:r>
              <a:rPr lang="en-US" sz="1400" b="1" dirty="0"/>
              <a:t>: “</a:t>
            </a:r>
            <a:r>
              <a:rPr lang="en-US" sz="1600" b="1" dirty="0"/>
              <a:t>perfect equality </a:t>
            </a:r>
          </a:p>
          <a:p>
            <a:r>
              <a:rPr lang="en-US" sz="1600" b="1" dirty="0"/>
              <a:t>and absolute independence of sovereigns.”</a:t>
            </a:r>
          </a:p>
          <a:p>
            <a:endParaRPr lang="en-US" sz="1200" b="1" dirty="0"/>
          </a:p>
          <a:p>
            <a:r>
              <a:rPr lang="en-US" sz="1600" dirty="0"/>
              <a:t>American Politician, Lawyer, and the</a:t>
            </a:r>
          </a:p>
          <a:p>
            <a:r>
              <a:rPr lang="en-US" sz="1600" dirty="0"/>
              <a:t>4</a:t>
            </a:r>
            <a:r>
              <a:rPr lang="en-US" sz="1600" baseline="30000" dirty="0"/>
              <a:t>th</a:t>
            </a:r>
            <a:r>
              <a:rPr lang="en-US" sz="1600" dirty="0"/>
              <a:t> Chief Justice of the U.S. St. Ct. (1801 – 1835), the longest serving Chief Justice.</a:t>
            </a:r>
          </a:p>
          <a:p>
            <a:endParaRPr lang="en-US" sz="1600" dirty="0"/>
          </a:p>
        </p:txBody>
      </p:sp>
      <p:pic>
        <p:nvPicPr>
          <p:cNvPr id="4" name="Picture 3">
            <a:extLst>
              <a:ext uri="{FF2B5EF4-FFF2-40B4-BE49-F238E27FC236}">
                <a16:creationId xmlns:a16="http://schemas.microsoft.com/office/drawing/2014/main" id="{8CF8ED1F-59E8-984B-9BA5-9E67EEC6C301}"/>
              </a:ext>
            </a:extLst>
          </p:cNvPr>
          <p:cNvPicPr>
            <a:picLocks noChangeAspect="1"/>
          </p:cNvPicPr>
          <p:nvPr/>
        </p:nvPicPr>
        <p:blipFill>
          <a:blip r:embed="rId5"/>
          <a:stretch>
            <a:fillRect/>
          </a:stretch>
        </p:blipFill>
        <p:spPr>
          <a:xfrm>
            <a:off x="90795" y="914399"/>
            <a:ext cx="4592416" cy="2358888"/>
          </a:xfrm>
          <a:prstGeom prst="rect">
            <a:avLst/>
          </a:prstGeom>
          <a:blipFill>
            <a:blip r:embed="rId3"/>
            <a:tile tx="0" ty="0" sx="100000" sy="100000" flip="none" algn="tl"/>
          </a:blipFill>
          <a:effectLst>
            <a:glow rad="139700">
              <a:schemeClr val="accent1">
                <a:satMod val="175000"/>
                <a:alpha val="40000"/>
              </a:schemeClr>
            </a:glow>
            <a:innerShdw blurRad="63500" dist="50800" dir="18900000">
              <a:prstClr val="black">
                <a:alpha val="50000"/>
              </a:prstClr>
            </a:innerShdw>
            <a:softEdge rad="12700"/>
          </a:effectLst>
          <a:scene3d>
            <a:camera prst="orthographicFront"/>
            <a:lightRig rig="threePt" dir="t"/>
          </a:scene3d>
          <a:sp3d>
            <a:bevelT w="114300" prst="artDeco"/>
            <a:bevelB w="114300" prst="artDeco"/>
          </a:sp3d>
        </p:spPr>
      </p:pic>
    </p:spTree>
    <p:extLst>
      <p:ext uri="{BB962C8B-B14F-4D97-AF65-F5344CB8AC3E}">
        <p14:creationId xmlns:p14="http://schemas.microsoft.com/office/powerpoint/2010/main" val="359930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E9BE1-34BF-864E-9480-C6938A7402E9}"/>
              </a:ext>
            </a:extLst>
          </p:cNvPr>
          <p:cNvSpPr>
            <a:spLocks noGrp="1"/>
          </p:cNvSpPr>
          <p:nvPr>
            <p:ph type="title"/>
          </p:nvPr>
        </p:nvSpPr>
        <p:spPr>
          <a:xfrm>
            <a:off x="145774" y="132522"/>
            <a:ext cx="8812696" cy="728869"/>
          </a:xfrm>
          <a:blipFill>
            <a:blip r:embed="rId3"/>
            <a:tile tx="0" ty="0" sx="100000" sy="100000" flip="none" algn="tl"/>
          </a:blipFill>
          <a:effectLst>
            <a:glow rad="139700">
              <a:schemeClr val="accent1">
                <a:satMod val="175000"/>
                <a:alpha val="40000"/>
              </a:schemeClr>
            </a:glow>
            <a:innerShdw blurRad="63500" dist="50800" dir="18900000">
              <a:prstClr val="black">
                <a:alpha val="50000"/>
              </a:prstClr>
            </a:innerShdw>
            <a:softEdge rad="12700"/>
          </a:effectLst>
          <a:scene3d>
            <a:camera prst="orthographicFront"/>
            <a:lightRig rig="threePt" dir="t"/>
          </a:scene3d>
          <a:sp3d>
            <a:bevelT w="114300" prst="artDeco"/>
            <a:bevelB w="114300" prst="artDeco"/>
          </a:sp3d>
        </p:spPr>
        <p:txBody>
          <a:bodyPr>
            <a:normAutofit/>
          </a:bodyPr>
          <a:lstStyle/>
          <a:p>
            <a:r>
              <a:rPr lang="en-US" sz="2400" b="1" dirty="0">
                <a:solidFill>
                  <a:schemeClr val="tx1"/>
                </a:solidFill>
              </a:rPr>
              <a:t>Cambodia’s SOVEREIGNTY-</a:t>
            </a:r>
            <a:r>
              <a:rPr lang="en-US" sz="2400" b="1" dirty="0">
                <a:solidFill>
                  <a:schemeClr val="tx1"/>
                </a:solidFill>
                <a:latin typeface="Moul" panose="02000500000000000000" pitchFamily="2" charset="77"/>
                <a:cs typeface="Moul" panose="02000500000000000000" pitchFamily="2" charset="77"/>
              </a:rPr>
              <a:t> </a:t>
            </a:r>
            <a:r>
              <a:rPr lang="en-US" sz="2400" dirty="0" err="1">
                <a:solidFill>
                  <a:schemeClr val="tx1"/>
                </a:solidFill>
                <a:latin typeface="Moul" panose="02000500000000000000" pitchFamily="2" charset="77"/>
                <a:cs typeface="Moul" panose="02000500000000000000" pitchFamily="2" charset="77"/>
              </a:rPr>
              <a:t>អធិបតេយ្យភាពខ្មែរ</a:t>
            </a:r>
            <a:endParaRPr lang="en-US" sz="2400" b="1" dirty="0">
              <a:solidFill>
                <a:schemeClr val="tx1"/>
              </a:solidFill>
            </a:endParaRPr>
          </a:p>
        </p:txBody>
      </p:sp>
      <p:sp>
        <p:nvSpPr>
          <p:cNvPr id="7" name="Rectangle 2">
            <a:extLst>
              <a:ext uri="{FF2B5EF4-FFF2-40B4-BE49-F238E27FC236}">
                <a16:creationId xmlns:a16="http://schemas.microsoft.com/office/drawing/2014/main" id="{5BC7F8C4-7C1D-DC4A-9FAC-DDDE25D02922}"/>
              </a:ext>
            </a:extLst>
          </p:cNvPr>
          <p:cNvSpPr>
            <a:spLocks noChangeArrowheads="1"/>
          </p:cNvSpPr>
          <p:nvPr/>
        </p:nvSpPr>
        <p:spPr bwMode="auto">
          <a:xfrm>
            <a:off x="145773" y="954157"/>
            <a:ext cx="970779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1025" name="Picture 5" descr="Sovereign state flag of country of Cambodia in official colors.">
            <a:extLst>
              <a:ext uri="{FF2B5EF4-FFF2-40B4-BE49-F238E27FC236}">
                <a16:creationId xmlns:a16="http://schemas.microsoft.com/office/drawing/2014/main" id="{B878B23D-D6AB-A941-A4CA-DF0C30DAE7D3}"/>
              </a:ext>
            </a:extLst>
          </p:cNvPr>
          <p:cNvPicPr>
            <a:picLocks noChangeAspect="1" noChangeArrowheads="1"/>
          </p:cNvPicPr>
          <p:nvPr/>
        </p:nvPicPr>
        <p:blipFill>
          <a:blip r:embed="rId4" r:link="rId5" cstate="hqprint">
            <a:extLst>
              <a:ext uri="{28A0092B-C50C-407E-A947-70E740481C1C}">
                <a14:useLocalDpi xmlns:a14="http://schemas.microsoft.com/office/drawing/2010/main" val="0"/>
              </a:ext>
            </a:extLst>
          </a:blip>
          <a:srcRect/>
          <a:stretch>
            <a:fillRect/>
          </a:stretch>
        </p:blipFill>
        <p:spPr bwMode="auto">
          <a:xfrm>
            <a:off x="145773" y="954157"/>
            <a:ext cx="4028662" cy="2425147"/>
          </a:xfrm>
          <a:prstGeom prst="rect">
            <a:avLst/>
          </a:prstGeom>
          <a:solidFill>
            <a:schemeClr val="bg1"/>
          </a:solidFill>
          <a:effectLst>
            <a:glow rad="139700">
              <a:schemeClr val="accent6">
                <a:satMod val="175000"/>
                <a:alpha val="40000"/>
              </a:schemeClr>
            </a:glow>
            <a:innerShdw blurRad="63500" dist="50800" dir="18900000">
              <a:prstClr val="black">
                <a:alpha val="50000"/>
              </a:prstClr>
            </a:innerShdw>
            <a:softEdge rad="12700"/>
          </a:effectLst>
          <a:scene3d>
            <a:camera prst="orthographicFront"/>
            <a:lightRig rig="twoPt" dir="t"/>
          </a:scene3d>
          <a:sp3d extrusionH="76200" contourW="12700" prstMaterial="metal">
            <a:bevelT w="114300" prst="artDeco"/>
            <a:bevelB w="114300" prst="artDeco"/>
            <a:extrusionClr>
              <a:schemeClr val="accent2">
                <a:lumMod val="60000"/>
                <a:lumOff val="40000"/>
              </a:schemeClr>
            </a:extrusionClr>
            <a:contourClr>
              <a:schemeClr val="accent2">
                <a:lumMod val="60000"/>
                <a:lumOff val="40000"/>
              </a:schemeClr>
            </a:contourClr>
          </a:sp3d>
        </p:spPr>
      </p:pic>
      <p:pic>
        <p:nvPicPr>
          <p:cNvPr id="9" name="Picture 8">
            <a:extLst>
              <a:ext uri="{FF2B5EF4-FFF2-40B4-BE49-F238E27FC236}">
                <a16:creationId xmlns:a16="http://schemas.microsoft.com/office/drawing/2014/main" id="{86B5E8EF-8E2D-824F-8E8A-9325F43B31C7}"/>
              </a:ext>
            </a:extLst>
          </p:cNvPr>
          <p:cNvPicPr/>
          <p:nvPr/>
        </p:nvPicPr>
        <p:blipFill>
          <a:blip r:embed="rId6"/>
          <a:stretch>
            <a:fillRect/>
          </a:stretch>
        </p:blipFill>
        <p:spPr>
          <a:xfrm>
            <a:off x="145772" y="3233530"/>
            <a:ext cx="4028663" cy="3511827"/>
          </a:xfrm>
          <a:prstGeom prst="rect">
            <a:avLst/>
          </a:prstGeom>
          <a:blipFill>
            <a:blip r:embed="rId3"/>
            <a:tile tx="0" ty="0" sx="100000" sy="100000" flip="none" algn="tl"/>
          </a:blipFill>
          <a:effectLst>
            <a:glow rad="139700">
              <a:schemeClr val="accent3">
                <a:satMod val="175000"/>
                <a:alpha val="40000"/>
              </a:schemeClr>
            </a:glow>
            <a:innerShdw blurRad="63500" dist="50800" dir="18900000">
              <a:prstClr val="black">
                <a:alpha val="50000"/>
              </a:prstClr>
            </a:innerShdw>
            <a:softEdge rad="12700"/>
          </a:effectLst>
          <a:scene3d>
            <a:camera prst="orthographicFront"/>
            <a:lightRig rig="threePt" dir="t"/>
          </a:scene3d>
          <a:sp3d>
            <a:bevelT w="114300" prst="artDeco"/>
            <a:bevelB w="114300" prst="artDeco"/>
          </a:sp3d>
        </p:spPr>
      </p:pic>
      <p:sp>
        <p:nvSpPr>
          <p:cNvPr id="8" name="TextBox 7">
            <a:extLst>
              <a:ext uri="{FF2B5EF4-FFF2-40B4-BE49-F238E27FC236}">
                <a16:creationId xmlns:a16="http://schemas.microsoft.com/office/drawing/2014/main" id="{7DFC6359-9309-3F47-A70E-F358250534B7}"/>
              </a:ext>
            </a:extLst>
          </p:cNvPr>
          <p:cNvSpPr txBox="1"/>
          <p:nvPr/>
        </p:nvSpPr>
        <p:spPr>
          <a:xfrm>
            <a:off x="4280453" y="1073426"/>
            <a:ext cx="4678018" cy="569386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139700">
              <a:schemeClr val="accent6">
                <a:satMod val="175000"/>
                <a:alpha val="40000"/>
              </a:schemeClr>
            </a:glow>
            <a:innerShdw blurRad="63500" dist="50800" dir="18900000">
              <a:prstClr val="black">
                <a:alpha val="50000"/>
              </a:prstClr>
            </a:innerShdw>
            <a:softEdge rad="12700"/>
          </a:effectLst>
          <a:scene3d>
            <a:camera prst="orthographicFront"/>
            <a:lightRig rig="threePt" dir="t"/>
          </a:scene3d>
          <a:sp3d>
            <a:bevelT w="114300" prst="artDeco"/>
            <a:bevelB w="114300" prst="artDeco"/>
          </a:sp3d>
        </p:spPr>
        <p:txBody>
          <a:bodyPr wrap="square" rtlCol="0">
            <a:spAutoFit/>
          </a:bodyPr>
          <a:lstStyle/>
          <a:p>
            <a:r>
              <a:rPr lang="en-US" u="sng" dirty="0"/>
              <a:t>How does a state become sovereign?</a:t>
            </a:r>
          </a:p>
          <a:p>
            <a:endParaRPr lang="en-US" u="sng" dirty="0"/>
          </a:p>
          <a:p>
            <a:r>
              <a:rPr lang="en-US" dirty="0"/>
              <a:t>Although it's not clearly laid out in law, a territory essentially becomes a sovereign state </a:t>
            </a:r>
            <a:r>
              <a:rPr lang="en-US" b="1" dirty="0"/>
              <a:t>when its independence is recognized by the United Nations</a:t>
            </a:r>
            <a:r>
              <a:rPr lang="en-US" dirty="0"/>
              <a:t>. </a:t>
            </a:r>
          </a:p>
          <a:p>
            <a:endParaRPr lang="en-US" dirty="0"/>
          </a:p>
          <a:p>
            <a:r>
              <a:rPr lang="en-US" b="1" dirty="0"/>
              <a:t>Cambodia became a Member State of the United Nations in 1955. </a:t>
            </a:r>
          </a:p>
          <a:p>
            <a:endParaRPr lang="en-US" dirty="0"/>
          </a:p>
          <a:p>
            <a:r>
              <a:rPr lang="en-US" dirty="0"/>
              <a:t>Prior to that in 1951, Cambodia became a member of UNESCO and immediately established its own National Commission. </a:t>
            </a:r>
          </a:p>
          <a:p>
            <a:endParaRPr lang="en-US" dirty="0"/>
          </a:p>
          <a:p>
            <a:r>
              <a:rPr lang="en-US" sz="1600" u="sng" dirty="0"/>
              <a:t>Picture of the flag</a:t>
            </a:r>
            <a:r>
              <a:rPr lang="en-US" sz="1600" dirty="0"/>
              <a:t>: </a:t>
            </a:r>
          </a:p>
          <a:p>
            <a:r>
              <a:rPr lang="en-US" sz="1600" b="1" i="1" dirty="0"/>
              <a:t>Indicates the Sovereign state flag of country of Cambodia in official colors</a:t>
            </a:r>
          </a:p>
          <a:p>
            <a:endParaRPr lang="en-US" sz="1600" b="1" i="1" dirty="0"/>
          </a:p>
          <a:p>
            <a:r>
              <a:rPr lang="en-US" sz="1600" u="sng" dirty="0"/>
              <a:t>Picture of Map with National Boundary Line:</a:t>
            </a:r>
          </a:p>
          <a:p>
            <a:r>
              <a:rPr lang="en-US" sz="1600" b="1" i="1" dirty="0"/>
              <a:t>Indicates Cambodia is a sovereign State within its territory.</a:t>
            </a:r>
          </a:p>
        </p:txBody>
      </p:sp>
    </p:spTree>
    <p:extLst>
      <p:ext uri="{BB962C8B-B14F-4D97-AF65-F5344CB8AC3E}">
        <p14:creationId xmlns:p14="http://schemas.microsoft.com/office/powerpoint/2010/main" val="32793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25"/>
                                        </p:tgtEl>
                                        <p:attrNameLst>
                                          <p:attrName>style.visibility</p:attrName>
                                        </p:attrNameLst>
                                      </p:cBhvr>
                                      <p:to>
                                        <p:strVal val="visible"/>
                                      </p:to>
                                    </p:set>
                                    <p:animEffect transition="in" filter="fade">
                                      <p:cBhvr>
                                        <p:cTn id="13" dur="1000"/>
                                        <p:tgtEl>
                                          <p:spTgt spid="1025"/>
                                        </p:tgtEl>
                                      </p:cBhvr>
                                    </p:animEffect>
                                    <p:anim calcmode="lin" valueType="num">
                                      <p:cBhvr>
                                        <p:cTn id="14" dur="1000" fill="hold"/>
                                        <p:tgtEl>
                                          <p:spTgt spid="1025"/>
                                        </p:tgtEl>
                                        <p:attrNameLst>
                                          <p:attrName>ppt_x</p:attrName>
                                        </p:attrNameLst>
                                      </p:cBhvr>
                                      <p:tavLst>
                                        <p:tav tm="0">
                                          <p:val>
                                            <p:strVal val="#ppt_x"/>
                                          </p:val>
                                        </p:tav>
                                        <p:tav tm="100000">
                                          <p:val>
                                            <p:strVal val="#ppt_x"/>
                                          </p:val>
                                        </p:tav>
                                      </p:tavLst>
                                    </p:anim>
                                    <p:anim calcmode="lin" valueType="num">
                                      <p:cBhvr>
                                        <p:cTn id="15" dur="1000" fill="hold"/>
                                        <p:tgtEl>
                                          <p:spTgt spid="102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E9BE1-34BF-864E-9480-C6938A7402E9}"/>
              </a:ext>
            </a:extLst>
          </p:cNvPr>
          <p:cNvSpPr>
            <a:spLocks noGrp="1"/>
          </p:cNvSpPr>
          <p:nvPr>
            <p:ph type="title"/>
          </p:nvPr>
        </p:nvSpPr>
        <p:spPr>
          <a:xfrm>
            <a:off x="119270" y="106018"/>
            <a:ext cx="8839200" cy="622854"/>
          </a:xfrm>
          <a:blipFill>
            <a:blip r:embed="rId3"/>
            <a:tile tx="0" ty="0" sx="100000" sy="100000" flip="none" algn="tl"/>
          </a:blipFill>
          <a:effectLst>
            <a:glow rad="139700">
              <a:schemeClr val="accent1">
                <a:satMod val="175000"/>
                <a:alpha val="40000"/>
              </a:schemeClr>
            </a:glow>
            <a:innerShdw blurRad="63500" dist="50800" dir="18900000">
              <a:prstClr val="black">
                <a:alpha val="50000"/>
              </a:prstClr>
            </a:innerShdw>
            <a:softEdge rad="12700"/>
          </a:effectLst>
          <a:scene3d>
            <a:camera prst="orthographicFront"/>
            <a:lightRig rig="threePt" dir="t"/>
          </a:scene3d>
          <a:sp3d>
            <a:bevelT w="114300" prst="artDeco"/>
            <a:bevelB w="114300" prst="artDeco"/>
          </a:sp3d>
        </p:spPr>
        <p:txBody>
          <a:bodyPr>
            <a:normAutofit fontScale="90000"/>
          </a:bodyPr>
          <a:lstStyle/>
          <a:p>
            <a:r>
              <a:rPr lang="en-US" b="1" dirty="0">
                <a:solidFill>
                  <a:schemeClr val="tx1"/>
                </a:solidFill>
              </a:rPr>
              <a:t>Loss of SOVEREIGNTY-</a:t>
            </a:r>
            <a:r>
              <a:rPr lang="en-US" b="1" dirty="0">
                <a:solidFill>
                  <a:schemeClr val="tx1"/>
                </a:solidFill>
                <a:latin typeface="Moul" panose="02000500000000000000" pitchFamily="2" charset="77"/>
                <a:cs typeface="Moul" panose="02000500000000000000" pitchFamily="2" charset="77"/>
              </a:rPr>
              <a:t> </a:t>
            </a:r>
            <a:r>
              <a:rPr lang="en-US" dirty="0" err="1">
                <a:solidFill>
                  <a:schemeClr val="tx1"/>
                </a:solidFill>
                <a:latin typeface="Moul" panose="02000500000000000000" pitchFamily="2" charset="77"/>
                <a:cs typeface="Moul" panose="02000500000000000000" pitchFamily="2" charset="77"/>
              </a:rPr>
              <a:t>ការបាត់បង់អធិបតេយ្យភាព</a:t>
            </a:r>
            <a:endParaRPr lang="en-US" b="1" dirty="0">
              <a:solidFill>
                <a:schemeClr val="tx1"/>
              </a:solidFill>
            </a:endParaRPr>
          </a:p>
        </p:txBody>
      </p:sp>
      <p:pic>
        <p:nvPicPr>
          <p:cNvPr id="4" name="Picture 3">
            <a:extLst>
              <a:ext uri="{FF2B5EF4-FFF2-40B4-BE49-F238E27FC236}">
                <a16:creationId xmlns:a16="http://schemas.microsoft.com/office/drawing/2014/main" id="{5F559163-A031-6E43-97BB-2ACF8EF0E303}"/>
              </a:ext>
            </a:extLst>
          </p:cNvPr>
          <p:cNvPicPr>
            <a:picLocks noChangeAspect="1"/>
          </p:cNvPicPr>
          <p:nvPr/>
        </p:nvPicPr>
        <p:blipFill>
          <a:blip r:embed="rId4"/>
          <a:stretch>
            <a:fillRect/>
          </a:stretch>
        </p:blipFill>
        <p:spPr>
          <a:xfrm>
            <a:off x="119267" y="728871"/>
            <a:ext cx="3246785" cy="4147929"/>
          </a:xfrm>
          <a:prstGeom prst="rect">
            <a:avLst/>
          </a:prstGeom>
          <a:blipFill>
            <a:blip r:embed="rId5"/>
            <a:tile tx="0" ty="0" sx="100000" sy="100000" flip="none" algn="tl"/>
          </a:blipFill>
          <a:effectLst>
            <a:glow rad="139700">
              <a:schemeClr val="accent6">
                <a:satMod val="175000"/>
                <a:alpha val="40000"/>
              </a:schemeClr>
            </a:glow>
            <a:innerShdw blurRad="63500" dist="50800" dir="18900000">
              <a:prstClr val="black">
                <a:alpha val="50000"/>
              </a:prstClr>
            </a:innerShdw>
            <a:softEdge rad="12700"/>
          </a:effectLst>
          <a:scene3d>
            <a:camera prst="orthographicFront"/>
            <a:lightRig rig="threePt" dir="t"/>
          </a:scene3d>
          <a:sp3d>
            <a:bevelT w="114300" prst="artDeco"/>
            <a:bevelB w="114300" prst="artDeco"/>
          </a:sp3d>
        </p:spPr>
      </p:pic>
      <p:sp>
        <p:nvSpPr>
          <p:cNvPr id="7" name="TextBox 6">
            <a:extLst>
              <a:ext uri="{FF2B5EF4-FFF2-40B4-BE49-F238E27FC236}">
                <a16:creationId xmlns:a16="http://schemas.microsoft.com/office/drawing/2014/main" id="{441AAAE8-0675-6443-BA4D-AF75BD163B98}"/>
              </a:ext>
            </a:extLst>
          </p:cNvPr>
          <p:cNvSpPr txBox="1"/>
          <p:nvPr/>
        </p:nvSpPr>
        <p:spPr>
          <a:xfrm>
            <a:off x="119266" y="4876800"/>
            <a:ext cx="3246786" cy="1969770"/>
          </a:xfrm>
          <a:prstGeom prst="rect">
            <a:avLst/>
          </a:prstGeom>
          <a:blipFill>
            <a:blip r:embed="rId6"/>
            <a:tile tx="0" ty="0" sx="100000" sy="100000" flip="none" algn="tl"/>
          </a:blipFill>
          <a:effectLst>
            <a:glow rad="139700">
              <a:schemeClr val="accent5">
                <a:satMod val="175000"/>
                <a:alpha val="40000"/>
              </a:schemeClr>
            </a:glow>
            <a:innerShdw blurRad="63500" dist="50800" dir="18900000">
              <a:prstClr val="black">
                <a:alpha val="50000"/>
              </a:prstClr>
            </a:innerShdw>
            <a:softEdge rad="12700"/>
          </a:effectLst>
          <a:scene3d>
            <a:camera prst="orthographicFront"/>
            <a:lightRig rig="threePt" dir="t"/>
          </a:scene3d>
          <a:sp3d>
            <a:bevelT w="114300" prst="artDeco"/>
            <a:bevelB w="114300" prst="artDeco"/>
          </a:sp3d>
        </p:spPr>
        <p:txBody>
          <a:bodyPr wrap="square" rtlCol="0">
            <a:spAutoFit/>
          </a:bodyPr>
          <a:lstStyle/>
          <a:p>
            <a:r>
              <a:rPr lang="en-US" sz="1600" i="1" dirty="0"/>
              <a:t>We have lost our sovereignty, or we have lost our economic sovereignty, as though the sovereignty of a state also operated in ways independent of the economic sphere</a:t>
            </a:r>
            <a:r>
              <a:rPr lang="en-US" i="1" dirty="0"/>
              <a:t>.</a:t>
            </a:r>
          </a:p>
          <a:p>
            <a:pPr fontAlgn="base"/>
            <a:r>
              <a:rPr lang="en-US" sz="1200" b="1" u="sng" dirty="0"/>
              <a:t>Notes on the ‘Loss of Sovereignty’</a:t>
            </a:r>
          </a:p>
          <a:p>
            <a:pPr fontAlgn="base"/>
            <a:r>
              <a:rPr lang="en-US" sz="1200" dirty="0"/>
              <a:t>by </a:t>
            </a:r>
            <a:r>
              <a:rPr lang="en-US" sz="1200" u="sng" dirty="0">
                <a:hlinkClick r:id="rId7" tooltip="Posts by Richard McAleavey">
                  <a:extLst>
                    <a:ext uri="{A12FA001-AC4F-418D-AE19-62706E023703}">
                      <ahyp:hlinkClr xmlns:ahyp="http://schemas.microsoft.com/office/drawing/2018/hyperlinkcolor" xmlns="" val="tx"/>
                    </a:ext>
                  </a:extLst>
                </a:hlinkClick>
              </a:rPr>
              <a:t>Richard McAleavey</a:t>
            </a:r>
            <a:r>
              <a:rPr lang="en-US" sz="1200" dirty="0"/>
              <a:t> | 20 Apr 2012</a:t>
            </a:r>
          </a:p>
        </p:txBody>
      </p:sp>
      <p:sp>
        <p:nvSpPr>
          <p:cNvPr id="10" name="TextBox 9">
            <a:extLst>
              <a:ext uri="{FF2B5EF4-FFF2-40B4-BE49-F238E27FC236}">
                <a16:creationId xmlns:a16="http://schemas.microsoft.com/office/drawing/2014/main" id="{B33DEE4D-DEB2-094C-A990-1126DA5441F8}"/>
              </a:ext>
            </a:extLst>
          </p:cNvPr>
          <p:cNvSpPr txBox="1"/>
          <p:nvPr/>
        </p:nvSpPr>
        <p:spPr>
          <a:xfrm>
            <a:off x="3458817" y="728871"/>
            <a:ext cx="5499653" cy="6186309"/>
          </a:xfrm>
          <a:prstGeom prst="rect">
            <a:avLst/>
          </a:prstGeom>
          <a:solidFill>
            <a:schemeClr val="accent4">
              <a:lumMod val="20000"/>
              <a:lumOff val="80000"/>
            </a:schemeClr>
          </a:solidFill>
          <a:effectLst>
            <a:glow rad="139700">
              <a:schemeClr val="accent6">
                <a:satMod val="175000"/>
                <a:alpha val="40000"/>
              </a:schemeClr>
            </a:glow>
            <a:innerShdw blurRad="63500" dist="50800" dir="18900000">
              <a:prstClr val="black">
                <a:alpha val="50000"/>
              </a:prstClr>
            </a:innerShdw>
            <a:softEdge rad="12700"/>
          </a:effectLst>
          <a:scene3d>
            <a:camera prst="orthographicFront"/>
            <a:lightRig rig="threePt" dir="t"/>
          </a:scene3d>
          <a:sp3d>
            <a:bevelT w="114300" prst="artDeco"/>
            <a:bevelB w="114300" prst="artDeco"/>
          </a:sp3d>
        </p:spPr>
        <p:txBody>
          <a:bodyPr wrap="square" rtlCol="0">
            <a:spAutoFit/>
          </a:bodyPr>
          <a:lstStyle/>
          <a:p>
            <a:r>
              <a:rPr lang="en-US" sz="1600" u="sng" dirty="0"/>
              <a:t>How can a State lose its sovereignty</a:t>
            </a:r>
            <a:r>
              <a:rPr lang="en-US" sz="1600" dirty="0"/>
              <a:t>?</a:t>
            </a:r>
          </a:p>
          <a:p>
            <a:endParaRPr lang="en-US" dirty="0"/>
          </a:p>
          <a:p>
            <a:r>
              <a:rPr lang="en-US" sz="1400" dirty="0"/>
              <a:t>1. </a:t>
            </a:r>
            <a:r>
              <a:rPr lang="en-US" sz="1400" i="1" dirty="0"/>
              <a:t>The main way nations lose their sovereignty is </a:t>
            </a:r>
            <a:r>
              <a:rPr lang="en-US" sz="1400" b="1" i="1" dirty="0"/>
              <a:t>by being conquered.  </a:t>
            </a:r>
            <a:r>
              <a:rPr lang="en-US" sz="1400" i="1" dirty="0"/>
              <a:t>They can also lose some of it by merger</a:t>
            </a:r>
            <a:r>
              <a:rPr lang="en-US" sz="1400" dirty="0"/>
              <a:t>. </a:t>
            </a:r>
          </a:p>
          <a:p>
            <a:endParaRPr lang="en-US" sz="1600" dirty="0"/>
          </a:p>
          <a:p>
            <a:r>
              <a:rPr lang="en-US" sz="1400" dirty="0"/>
              <a:t>(ex. when Tanganyika and Zanzibar merged to become Tanzania is the example.)</a:t>
            </a:r>
            <a:r>
              <a:rPr lang="en-US" sz="1400" u="sng" dirty="0"/>
              <a:t> </a:t>
            </a:r>
          </a:p>
          <a:p>
            <a:endParaRPr lang="en-US" u="sng" dirty="0"/>
          </a:p>
          <a:p>
            <a:r>
              <a:rPr lang="en-US" sz="1400" dirty="0"/>
              <a:t>2. </a:t>
            </a:r>
            <a:r>
              <a:rPr lang="en-US" sz="1400" i="1" dirty="0"/>
              <a:t>The most obvious way that a country lose its sovereignty:  if a country is invaded and occupied by another country, then the invaded country loses its power to self-government.  A  puppet government may be established, under the “supervision” of the invaders.</a:t>
            </a:r>
          </a:p>
          <a:p>
            <a:endParaRPr lang="en-US" sz="1600" dirty="0"/>
          </a:p>
          <a:p>
            <a:r>
              <a:rPr lang="en-US" sz="1400" dirty="0"/>
              <a:t>(ex. when Vietnam invaded and occupied Cambodia in 1978 and then established a puppet government under its supervision is an example.)</a:t>
            </a:r>
          </a:p>
          <a:p>
            <a:endParaRPr lang="en-US" sz="1600" dirty="0"/>
          </a:p>
          <a:p>
            <a:r>
              <a:rPr lang="en-US" sz="1400" dirty="0"/>
              <a:t>3. </a:t>
            </a:r>
            <a:r>
              <a:rPr lang="en-US" sz="1400" i="1" dirty="0"/>
              <a:t>A nation can lose its sovereignty if it allows foreigners access to certain functions with the government.</a:t>
            </a:r>
          </a:p>
          <a:p>
            <a:endParaRPr lang="en-US" sz="1600" dirty="0"/>
          </a:p>
          <a:p>
            <a:r>
              <a:rPr lang="en-US" sz="1200" dirty="0"/>
              <a:t>(ex. Between 1800s to 1900s, Westerners came to Asia and  introduced their ways of running the country as “superior” ways.  They made offers to local rulers, they could improve the country if they were allowed to act as officials of the government.  Result, almost every nation in Asia had lost their sovereignty to the foreigners who nudged themselves between the rulers and their people, isolating the rulers and then force them to sign the country away to the “protection” of the Empire is an example.)</a:t>
            </a:r>
          </a:p>
        </p:txBody>
      </p:sp>
    </p:spTree>
    <p:extLst>
      <p:ext uri="{BB962C8B-B14F-4D97-AF65-F5344CB8AC3E}">
        <p14:creationId xmlns:p14="http://schemas.microsoft.com/office/powerpoint/2010/main" val="32082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E9BE1-34BF-864E-9480-C6938A7402E9}"/>
              </a:ext>
            </a:extLst>
          </p:cNvPr>
          <p:cNvSpPr>
            <a:spLocks noGrp="1"/>
          </p:cNvSpPr>
          <p:nvPr>
            <p:ph type="title"/>
          </p:nvPr>
        </p:nvSpPr>
        <p:spPr>
          <a:xfrm>
            <a:off x="172278" y="132523"/>
            <a:ext cx="8852451" cy="609600"/>
          </a:xfrm>
          <a:blipFill>
            <a:blip r:embed="rId3"/>
            <a:tile tx="0" ty="0" sx="100000" sy="100000" flip="none" algn="tl"/>
          </a:blipFill>
          <a:effectLst>
            <a:glow rad="139700">
              <a:schemeClr val="accent5">
                <a:satMod val="175000"/>
                <a:alpha val="40000"/>
              </a:schemeClr>
            </a:glow>
            <a:innerShdw blurRad="63500" dist="50800" dir="18900000">
              <a:prstClr val="black">
                <a:alpha val="50000"/>
              </a:prstClr>
            </a:innerShdw>
            <a:softEdge rad="12700"/>
          </a:effectLst>
          <a:scene3d>
            <a:camera prst="orthographicFront"/>
            <a:lightRig rig="threePt" dir="t"/>
          </a:scene3d>
          <a:sp3d>
            <a:bevelT w="114300" prst="artDeco"/>
            <a:bevelB w="114300" prst="artDeco"/>
          </a:sp3d>
        </p:spPr>
        <p:txBody>
          <a:bodyPr>
            <a:noAutofit/>
          </a:bodyPr>
          <a:lstStyle/>
          <a:p>
            <a:r>
              <a:rPr lang="en-US" sz="2400" b="1" dirty="0">
                <a:solidFill>
                  <a:schemeClr val="tx1"/>
                </a:solidFill>
              </a:rPr>
              <a:t>SOVEREIGN debt-</a:t>
            </a:r>
            <a:r>
              <a:rPr lang="en-US" sz="2400" b="1" dirty="0">
                <a:solidFill>
                  <a:schemeClr val="tx1"/>
                </a:solidFill>
                <a:latin typeface="Moul" panose="02000500000000000000" pitchFamily="2" charset="77"/>
                <a:cs typeface="Moul" panose="02000500000000000000" pitchFamily="2" charset="77"/>
              </a:rPr>
              <a:t> </a:t>
            </a:r>
            <a:r>
              <a:rPr lang="en-US" sz="2400" dirty="0" err="1">
                <a:solidFill>
                  <a:schemeClr val="tx1"/>
                </a:solidFill>
                <a:latin typeface="Moul" panose="02000500000000000000" pitchFamily="2" charset="77"/>
                <a:cs typeface="Moul" panose="02000500000000000000" pitchFamily="2" charset="77"/>
              </a:rPr>
              <a:t>បំណុលអធិបតេយ្យ</a:t>
            </a:r>
            <a:endParaRPr lang="en-US" sz="2400" b="1" dirty="0">
              <a:solidFill>
                <a:schemeClr val="tx1"/>
              </a:solidFill>
            </a:endParaRPr>
          </a:p>
        </p:txBody>
      </p:sp>
      <p:pic>
        <p:nvPicPr>
          <p:cNvPr id="6" name="Picture 5">
            <a:extLst>
              <a:ext uri="{FF2B5EF4-FFF2-40B4-BE49-F238E27FC236}">
                <a16:creationId xmlns:a16="http://schemas.microsoft.com/office/drawing/2014/main" id="{BD20F298-2DFD-CE42-8623-9541B0D0F515}"/>
              </a:ext>
            </a:extLst>
          </p:cNvPr>
          <p:cNvPicPr>
            <a:picLocks noChangeAspect="1"/>
          </p:cNvPicPr>
          <p:nvPr/>
        </p:nvPicPr>
        <p:blipFill>
          <a:blip r:embed="rId4"/>
          <a:stretch>
            <a:fillRect/>
          </a:stretch>
        </p:blipFill>
        <p:spPr>
          <a:xfrm>
            <a:off x="172280" y="775254"/>
            <a:ext cx="4585250" cy="2128999"/>
          </a:xfrm>
          <a:prstGeom prst="rect">
            <a:avLst/>
          </a:prstGeom>
          <a:solidFill>
            <a:schemeClr val="accent3">
              <a:lumMod val="60000"/>
              <a:lumOff val="40000"/>
            </a:schemeClr>
          </a:solidFill>
          <a:effectLst>
            <a:glow rad="228600">
              <a:schemeClr val="accent6">
                <a:satMod val="175000"/>
                <a:alpha val="40000"/>
              </a:schemeClr>
            </a:glow>
            <a:innerShdw blurRad="63500" dist="50800" dir="18900000">
              <a:prstClr val="black">
                <a:alpha val="50000"/>
              </a:prstClr>
            </a:innerShdw>
            <a:softEdge rad="12700"/>
          </a:effectLst>
          <a:scene3d>
            <a:camera prst="orthographicFront"/>
            <a:lightRig rig="balanced" dir="t"/>
          </a:scene3d>
          <a:sp3d prstMaterial="plastic">
            <a:bevelT w="114300" prst="artDeco"/>
            <a:bevelB w="114300" prst="artDeco"/>
          </a:sp3d>
        </p:spPr>
      </p:pic>
      <p:sp>
        <p:nvSpPr>
          <p:cNvPr id="7" name="TextBox 6">
            <a:extLst>
              <a:ext uri="{FF2B5EF4-FFF2-40B4-BE49-F238E27FC236}">
                <a16:creationId xmlns:a16="http://schemas.microsoft.com/office/drawing/2014/main" id="{4AA204F1-01E0-8F43-B09C-8A9D37EB3092}"/>
              </a:ext>
            </a:extLst>
          </p:cNvPr>
          <p:cNvSpPr txBox="1"/>
          <p:nvPr/>
        </p:nvSpPr>
        <p:spPr>
          <a:xfrm>
            <a:off x="172279" y="2904253"/>
            <a:ext cx="4585252" cy="3931846"/>
          </a:xfrm>
          <a:prstGeom prst="rect">
            <a:avLst/>
          </a:prstGeom>
          <a:solidFill>
            <a:schemeClr val="accent5">
              <a:lumMod val="60000"/>
              <a:lumOff val="40000"/>
            </a:schemeClr>
          </a:solidFill>
          <a:effectLst>
            <a:glow rad="139700">
              <a:schemeClr val="accent1">
                <a:satMod val="175000"/>
                <a:alpha val="40000"/>
              </a:schemeClr>
            </a:glow>
            <a:innerShdw blurRad="63500" dist="50800" dir="18900000">
              <a:prstClr val="black">
                <a:alpha val="50000"/>
              </a:prstClr>
            </a:innerShdw>
            <a:softEdge rad="12700"/>
          </a:effectLst>
          <a:scene3d>
            <a:camera prst="orthographicFront"/>
            <a:lightRig rig="threePt" dir="t"/>
          </a:scene3d>
          <a:sp3d>
            <a:bevelT w="114300" prst="artDeco"/>
            <a:bevelB w="114300" prst="artDeco"/>
          </a:sp3d>
        </p:spPr>
        <p:txBody>
          <a:bodyPr wrap="square" rtlCol="0">
            <a:spAutoFit/>
          </a:bodyPr>
          <a:lstStyle/>
          <a:p>
            <a:r>
              <a:rPr lang="en-US" sz="1400" u="sng" dirty="0"/>
              <a:t>Sovereign Debt Definition</a:t>
            </a:r>
          </a:p>
          <a:p>
            <a:r>
              <a:rPr lang="en-US" sz="1200" dirty="0"/>
              <a:t>Sovereign debt refers to the amount of money borrowed by a country’s central government. It is primarily achieved by selling government bonds and securities.</a:t>
            </a:r>
          </a:p>
          <a:p>
            <a:endParaRPr lang="en-US" sz="1200" dirty="0"/>
          </a:p>
          <a:p>
            <a:r>
              <a:rPr lang="en-US" sz="1200" u="sng" dirty="0"/>
              <a:t>Explanation</a:t>
            </a:r>
          </a:p>
          <a:p>
            <a:r>
              <a:rPr lang="en-US" sz="1200" dirty="0"/>
              <a:t>Whenever a country needs money to finance its growth initiatives, it can do so by two modes:</a:t>
            </a:r>
          </a:p>
          <a:p>
            <a:pPr marL="228600" indent="-228600">
              <a:buAutoNum type="arabicPeriod"/>
            </a:pPr>
            <a:r>
              <a:rPr lang="en-US" sz="1200" dirty="0"/>
              <a:t>By raising taxes,</a:t>
            </a:r>
          </a:p>
          <a:p>
            <a:pPr marL="228600" indent="-228600">
              <a:buAutoNum type="arabicPeriod"/>
            </a:pPr>
            <a:r>
              <a:rPr lang="en-US" sz="1200" dirty="0"/>
              <a:t>By issuing government bonds</a:t>
            </a:r>
          </a:p>
          <a:p>
            <a:endParaRPr lang="en-US" sz="1200" dirty="0"/>
          </a:p>
          <a:p>
            <a:r>
              <a:rPr lang="en-US" sz="1200" u="sng" dirty="0"/>
              <a:t>Sovereign debt is issued in two ways</a:t>
            </a:r>
            <a:r>
              <a:rPr lang="en-US" sz="1200" dirty="0"/>
              <a:t>:</a:t>
            </a:r>
          </a:p>
          <a:p>
            <a:pPr marL="228600" indent="-228600">
              <a:buAutoNum type="arabicPeriod"/>
            </a:pPr>
            <a:r>
              <a:rPr lang="en-US" sz="1200" dirty="0"/>
              <a:t>raised domestically, and</a:t>
            </a:r>
          </a:p>
          <a:p>
            <a:pPr marL="228600" indent="-228600">
              <a:buAutoNum type="arabicPeriod"/>
            </a:pPr>
            <a:r>
              <a:rPr lang="en-US" sz="1200" dirty="0"/>
              <a:t>borrowing from international organizations ( like World Bank).</a:t>
            </a:r>
          </a:p>
          <a:p>
            <a:endParaRPr lang="en-US" sz="1200" dirty="0"/>
          </a:p>
          <a:p>
            <a:r>
              <a:rPr lang="en-US" sz="1200" u="sng" dirty="0"/>
              <a:t>Domestic Debt</a:t>
            </a:r>
            <a:r>
              <a:rPr lang="en-US" sz="1200" dirty="0"/>
              <a:t>:</a:t>
            </a:r>
          </a:p>
          <a:p>
            <a:r>
              <a:rPr lang="en-US" sz="1200" dirty="0"/>
              <a:t>Governments issue bonds which  are bought by domestic lenders</a:t>
            </a:r>
          </a:p>
          <a:p>
            <a:endParaRPr lang="en-US" sz="1200" dirty="0"/>
          </a:p>
          <a:p>
            <a:r>
              <a:rPr lang="en-US" sz="1200" u="sng" dirty="0"/>
              <a:t>International Debt</a:t>
            </a:r>
            <a:r>
              <a:rPr lang="en-US" sz="1050" dirty="0"/>
              <a:t>:</a:t>
            </a:r>
          </a:p>
          <a:p>
            <a:r>
              <a:rPr lang="en-US" sz="1050" dirty="0"/>
              <a:t>International lenders lend to the country that cannot raise money domestically</a:t>
            </a:r>
            <a:r>
              <a:rPr lang="en-US" sz="1000" dirty="0"/>
              <a:t>.</a:t>
            </a:r>
          </a:p>
        </p:txBody>
      </p:sp>
      <p:sp>
        <p:nvSpPr>
          <p:cNvPr id="8" name="TextBox 7">
            <a:extLst>
              <a:ext uri="{FF2B5EF4-FFF2-40B4-BE49-F238E27FC236}">
                <a16:creationId xmlns:a16="http://schemas.microsoft.com/office/drawing/2014/main" id="{1999F87A-D5BE-7142-BDC5-F6C70BF7E21A}"/>
              </a:ext>
            </a:extLst>
          </p:cNvPr>
          <p:cNvSpPr txBox="1"/>
          <p:nvPr/>
        </p:nvSpPr>
        <p:spPr>
          <a:xfrm>
            <a:off x="4757530" y="742123"/>
            <a:ext cx="4267200" cy="6093976"/>
          </a:xfrm>
          <a:prstGeom prst="rect">
            <a:avLst/>
          </a:prstGeom>
          <a:solidFill>
            <a:schemeClr val="accent4">
              <a:lumMod val="40000"/>
              <a:lumOff val="60000"/>
            </a:schemeClr>
          </a:solidFill>
          <a:effectLst>
            <a:glow rad="228600">
              <a:schemeClr val="accent6">
                <a:satMod val="175000"/>
                <a:alpha val="40000"/>
              </a:schemeClr>
            </a:glow>
            <a:innerShdw blurRad="63500" dist="50800" dir="18900000">
              <a:prstClr val="black">
                <a:alpha val="50000"/>
              </a:prstClr>
            </a:innerShdw>
            <a:softEdge rad="12700"/>
          </a:effectLst>
          <a:scene3d>
            <a:camera prst="orthographicFront"/>
            <a:lightRig rig="threePt" dir="t"/>
          </a:scene3d>
          <a:sp3d>
            <a:bevelT w="114300" prst="artDeco"/>
            <a:bevelB w="114300" prst="artDeco"/>
          </a:sp3d>
        </p:spPr>
        <p:txBody>
          <a:bodyPr wrap="square" rtlCol="0">
            <a:spAutoFit/>
          </a:bodyPr>
          <a:lstStyle/>
          <a:p>
            <a:pPr marL="342900" indent="-342900">
              <a:buAutoNum type="arabicPeriod"/>
            </a:pPr>
            <a:r>
              <a:rPr lang="en-US" sz="1600" u="sng" dirty="0"/>
              <a:t>Modern day, what happened when State defaults on its Sovereign Debt?</a:t>
            </a:r>
          </a:p>
          <a:p>
            <a:endParaRPr lang="en-US" sz="1400" dirty="0"/>
          </a:p>
          <a:p>
            <a:r>
              <a:rPr lang="en-US" sz="1600" dirty="0"/>
              <a:t>Most defaults are followed by </a:t>
            </a:r>
            <a:r>
              <a:rPr lang="en-US" sz="1600" b="1" dirty="0"/>
              <a:t>a settlement between creditors and the debtor government</a:t>
            </a:r>
            <a:r>
              <a:rPr lang="en-US" sz="1600" dirty="0"/>
              <a:t>. </a:t>
            </a:r>
          </a:p>
          <a:p>
            <a:endParaRPr lang="en-US" sz="1600" dirty="0"/>
          </a:p>
          <a:p>
            <a:r>
              <a:rPr lang="en-US" sz="1600" b="1" i="1" dirty="0"/>
              <a:t>The settlement may take the form of a debt exchange or debt restructuring</a:t>
            </a:r>
            <a:r>
              <a:rPr lang="en-US" sz="1600" dirty="0"/>
              <a:t>.</a:t>
            </a:r>
          </a:p>
          <a:p>
            <a:endParaRPr lang="en-US" sz="1600" dirty="0"/>
          </a:p>
          <a:p>
            <a:r>
              <a:rPr lang="en-US" sz="1600" dirty="0"/>
              <a:t>2. </a:t>
            </a:r>
            <a:r>
              <a:rPr lang="en-US" sz="1600" u="sng" dirty="0"/>
              <a:t>Debt Diplomacy to Expand the Influence</a:t>
            </a:r>
          </a:p>
          <a:p>
            <a:r>
              <a:rPr lang="en-US" sz="1600" dirty="0"/>
              <a:t>    </a:t>
            </a:r>
            <a:r>
              <a:rPr lang="en-US" sz="1600" u="sng" dirty="0"/>
              <a:t>also known as Debt Trap Diplomacy: </a:t>
            </a:r>
          </a:p>
          <a:p>
            <a:r>
              <a:rPr lang="en-US" sz="1600" dirty="0">
                <a:sym typeface="Wingdings" pitchFamily="2" charset="2"/>
              </a:rPr>
              <a:t>    </a:t>
            </a:r>
            <a:r>
              <a:rPr lang="en-US" sz="1400" u="sng" dirty="0">
                <a:sym typeface="Wingdings" pitchFamily="2" charset="2"/>
              </a:rPr>
              <a:t>(Lauren Frayer, NPR News,   Dec. 13, 2019)</a:t>
            </a:r>
            <a:endParaRPr lang="en-US" sz="1400" u="sng" dirty="0"/>
          </a:p>
          <a:p>
            <a:endParaRPr lang="en-US" sz="1400" u="sng" dirty="0"/>
          </a:p>
          <a:p>
            <a:r>
              <a:rPr lang="en-US" sz="1400" dirty="0"/>
              <a:t>Ex. China is apprehensive about its investments in poor countries being characterized as a debt trap.</a:t>
            </a:r>
          </a:p>
          <a:p>
            <a:endParaRPr lang="en-US" sz="1400" dirty="0"/>
          </a:p>
          <a:p>
            <a:r>
              <a:rPr lang="en-US" sz="1600" dirty="0"/>
              <a:t>Analysts point to two examples of the debt trap</a:t>
            </a:r>
            <a:r>
              <a:rPr lang="en-US" sz="1600" dirty="0">
                <a:sym typeface="Wingdings" pitchFamily="2" charset="2"/>
              </a:rPr>
              <a:t>: </a:t>
            </a:r>
            <a:r>
              <a:rPr lang="en-US" sz="1400" u="sng" dirty="0">
                <a:sym typeface="Wingdings" pitchFamily="2" charset="2"/>
              </a:rPr>
              <a:t>(VOA Khmer, (Apr. 12, 2021)</a:t>
            </a:r>
            <a:endParaRPr lang="en-US" sz="1400" u="sng" dirty="0"/>
          </a:p>
          <a:p>
            <a:endParaRPr lang="en-US" sz="1600" dirty="0"/>
          </a:p>
          <a:p>
            <a:pPr marL="342900" indent="-342900">
              <a:buAutoNum type="arabicPeriod"/>
            </a:pPr>
            <a:r>
              <a:rPr lang="en-US" sz="1600" dirty="0"/>
              <a:t>China’s takeover of Hambantota Port in Sri Lanka,</a:t>
            </a:r>
          </a:p>
          <a:p>
            <a:pPr marL="342900" indent="-342900">
              <a:buAutoNum type="arabicPeriod"/>
            </a:pPr>
            <a:endParaRPr lang="en-US" sz="1600" dirty="0"/>
          </a:p>
          <a:p>
            <a:pPr marL="342900" indent="-342900">
              <a:buAutoNum type="arabicPeriod" startAt="2"/>
            </a:pPr>
            <a:r>
              <a:rPr lang="en-US" sz="1600" dirty="0"/>
              <a:t>China’s takeover of the State-run                                                                                         </a:t>
            </a:r>
          </a:p>
          <a:p>
            <a:r>
              <a:rPr lang="en-US" sz="1600" dirty="0"/>
              <a:t>       Electricity of Laos.</a:t>
            </a:r>
          </a:p>
        </p:txBody>
      </p:sp>
    </p:spTree>
    <p:extLst>
      <p:ext uri="{BB962C8B-B14F-4D97-AF65-F5344CB8AC3E}">
        <p14:creationId xmlns:p14="http://schemas.microsoft.com/office/powerpoint/2010/main" val="195960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E9BE1-34BF-864E-9480-C6938A7402E9}"/>
              </a:ext>
            </a:extLst>
          </p:cNvPr>
          <p:cNvSpPr>
            <a:spLocks noGrp="1"/>
          </p:cNvSpPr>
          <p:nvPr>
            <p:ph type="title"/>
          </p:nvPr>
        </p:nvSpPr>
        <p:spPr>
          <a:xfrm>
            <a:off x="212034" y="106018"/>
            <a:ext cx="8812695" cy="556591"/>
          </a:xfrm>
          <a:blipFill>
            <a:blip r:embed="rId3"/>
            <a:tile tx="0" ty="0" sx="100000" sy="100000" flip="none" algn="tl"/>
          </a:blipFill>
          <a:effectLst>
            <a:glow rad="139700">
              <a:schemeClr val="accent6">
                <a:satMod val="175000"/>
                <a:alpha val="40000"/>
              </a:schemeClr>
            </a:glow>
            <a:innerShdw blurRad="63500" dist="50800" dir="18900000">
              <a:prstClr val="black">
                <a:alpha val="50000"/>
              </a:prstClr>
            </a:innerShdw>
            <a:softEdge rad="12700"/>
          </a:effectLst>
          <a:scene3d>
            <a:camera prst="orthographicFront"/>
            <a:lightRig rig="threePt" dir="t"/>
          </a:scene3d>
          <a:sp3d>
            <a:bevelT w="114300" prst="artDeco"/>
            <a:bevelB w="114300" prst="artDeco"/>
          </a:sp3d>
        </p:spPr>
        <p:txBody>
          <a:bodyPr>
            <a:noAutofit/>
          </a:bodyPr>
          <a:lstStyle/>
          <a:p>
            <a:r>
              <a:rPr lang="en-US" sz="1800" b="1" dirty="0">
                <a:solidFill>
                  <a:schemeClr val="tx1"/>
                </a:solidFill>
              </a:rPr>
              <a:t>SOVEREIGN DEBTs of Sri Lanka &amp; laos</a:t>
            </a:r>
            <a:br>
              <a:rPr lang="en-US" sz="1800" b="1" dirty="0">
                <a:solidFill>
                  <a:schemeClr val="tx1"/>
                </a:solidFill>
              </a:rPr>
            </a:br>
            <a:r>
              <a:rPr lang="en-US" sz="1800" dirty="0" err="1">
                <a:solidFill>
                  <a:schemeClr val="tx1"/>
                </a:solidFill>
                <a:latin typeface="Moul" panose="02000500000000000000" pitchFamily="2" charset="77"/>
                <a:cs typeface="Moul" panose="02000500000000000000" pitchFamily="2" charset="77"/>
              </a:rPr>
              <a:t>បំណុលអធិបតេយ្យ</a:t>
            </a:r>
            <a:r>
              <a:rPr lang="en-US" sz="1800" dirty="0">
                <a:solidFill>
                  <a:schemeClr val="tx1"/>
                </a:solidFill>
                <a:latin typeface="Moul" panose="02000500000000000000" pitchFamily="2" charset="77"/>
                <a:cs typeface="Moul" panose="02000500000000000000" pitchFamily="2" charset="77"/>
              </a:rPr>
              <a:t> នៃស្រីឡាំងកា និង លាវ</a:t>
            </a:r>
            <a:endParaRPr lang="en-US" sz="1800" b="1" dirty="0">
              <a:solidFill>
                <a:schemeClr val="tx1"/>
              </a:solidFill>
            </a:endParaRPr>
          </a:p>
        </p:txBody>
      </p:sp>
      <p:pic>
        <p:nvPicPr>
          <p:cNvPr id="6" name="Picture 5">
            <a:extLst>
              <a:ext uri="{FF2B5EF4-FFF2-40B4-BE49-F238E27FC236}">
                <a16:creationId xmlns:a16="http://schemas.microsoft.com/office/drawing/2014/main" id="{746CA63F-76B2-2540-A340-85A99B64804A}"/>
              </a:ext>
            </a:extLst>
          </p:cNvPr>
          <p:cNvPicPr>
            <a:picLocks noChangeAspect="1"/>
          </p:cNvPicPr>
          <p:nvPr/>
        </p:nvPicPr>
        <p:blipFill>
          <a:blip r:embed="rId4"/>
          <a:stretch>
            <a:fillRect/>
          </a:stretch>
        </p:blipFill>
        <p:spPr>
          <a:xfrm>
            <a:off x="212035" y="755375"/>
            <a:ext cx="4373217" cy="3021496"/>
          </a:xfrm>
          <a:prstGeom prst="rect">
            <a:avLst/>
          </a:prstGeom>
          <a:solidFill>
            <a:schemeClr val="accent3">
              <a:lumMod val="60000"/>
              <a:lumOff val="40000"/>
            </a:schemeClr>
          </a:solidFill>
          <a:effectLst>
            <a:glow rad="139700">
              <a:schemeClr val="accent6">
                <a:satMod val="175000"/>
                <a:alpha val="40000"/>
              </a:schemeClr>
            </a:glow>
            <a:innerShdw blurRad="63500" dist="50800" dir="18900000">
              <a:prstClr val="black">
                <a:alpha val="50000"/>
              </a:prstClr>
            </a:innerShdw>
            <a:softEdge rad="12700"/>
          </a:effectLst>
          <a:scene3d>
            <a:camera prst="orthographicFront"/>
            <a:lightRig rig="threePt" dir="t"/>
          </a:scene3d>
          <a:sp3d>
            <a:bevelT w="114300" prst="artDeco"/>
            <a:bevelB w="114300" prst="artDeco"/>
          </a:sp3d>
        </p:spPr>
      </p:pic>
      <p:sp>
        <p:nvSpPr>
          <p:cNvPr id="7" name="TextBox 6">
            <a:extLst>
              <a:ext uri="{FF2B5EF4-FFF2-40B4-BE49-F238E27FC236}">
                <a16:creationId xmlns:a16="http://schemas.microsoft.com/office/drawing/2014/main" id="{9C97DB97-80BC-704B-AF59-05684E398352}"/>
              </a:ext>
            </a:extLst>
          </p:cNvPr>
          <p:cNvSpPr txBox="1"/>
          <p:nvPr/>
        </p:nvSpPr>
        <p:spPr>
          <a:xfrm>
            <a:off x="212035" y="3869635"/>
            <a:ext cx="4373217" cy="3016210"/>
          </a:xfrm>
          <a:prstGeom prst="rect">
            <a:avLst/>
          </a:prstGeom>
          <a:solidFill>
            <a:schemeClr val="accent5">
              <a:lumMod val="60000"/>
              <a:lumOff val="40000"/>
            </a:schemeClr>
          </a:solidFill>
          <a:effectLst>
            <a:glow rad="139700">
              <a:schemeClr val="accent2">
                <a:satMod val="175000"/>
                <a:alpha val="40000"/>
              </a:schemeClr>
            </a:glow>
            <a:innerShdw blurRad="63500" dist="50800" dir="18900000">
              <a:prstClr val="black">
                <a:alpha val="50000"/>
              </a:prstClr>
            </a:innerShdw>
            <a:softEdge rad="12700"/>
          </a:effectLst>
          <a:scene3d>
            <a:camera prst="orthographicFront"/>
            <a:lightRig rig="threePt" dir="t"/>
          </a:scene3d>
          <a:sp3d>
            <a:bevelT w="114300" prst="artDeco"/>
            <a:bevelB w="114300" prst="artDeco"/>
          </a:sp3d>
        </p:spPr>
        <p:txBody>
          <a:bodyPr wrap="square" rtlCol="0">
            <a:spAutoFit/>
          </a:bodyPr>
          <a:lstStyle/>
          <a:p>
            <a:r>
              <a:rPr lang="en-US" sz="1200" b="1" i="1" dirty="0"/>
              <a:t>In Dec. 2017, Sri Lanka handed over its commercial port of Hambantota to Chinese State firm on a 99-year concession deal after struggling to repay its sovereign debts of more than $5 billion to China’s state-owned enterprise,</a:t>
            </a:r>
            <a:r>
              <a:rPr lang="en-US" sz="1200" dirty="0"/>
              <a:t> </a:t>
            </a:r>
            <a:r>
              <a:rPr lang="en-US" sz="1100" u="sng" dirty="0"/>
              <a:t>https://www.voacambodia.com,(Apr.12,2021)</a:t>
            </a:r>
            <a:endParaRPr lang="en-US" sz="1100" b="1" i="1" dirty="0"/>
          </a:p>
          <a:p>
            <a:endParaRPr lang="en-US" sz="1200" b="1" i="1" dirty="0"/>
          </a:p>
          <a:p>
            <a:r>
              <a:rPr lang="en-US" sz="1200" b="1" i="1" dirty="0"/>
              <a:t>China signs 99-year lease on Sri Lanka’s Hambantota port Critics denounce move as an erosion of country’s sovereignty.  </a:t>
            </a:r>
            <a:r>
              <a:rPr lang="en-US" sz="1200" dirty="0"/>
              <a:t>For Beijing the Hambantota port project is apart of One Belt One Road' initiative. </a:t>
            </a:r>
            <a:r>
              <a:rPr lang="en-US" sz="1200" u="sng" dirty="0"/>
              <a:t>Kiran Stacey, Financial Times, in New Delhi (Dec. 11, 2017)</a:t>
            </a:r>
            <a:endParaRPr lang="en-US" sz="1200" dirty="0"/>
          </a:p>
          <a:p>
            <a:endParaRPr lang="en-US" sz="1200" dirty="0"/>
          </a:p>
          <a:p>
            <a:r>
              <a:rPr lang="en-US" sz="1200" b="1" i="1" dirty="0"/>
              <a:t>China has absolute control of the Colombo Port City, 700 km from Chennai, and a 99-year lease of the Hambantota Port as well as 15,000 acres of land around it</a:t>
            </a:r>
            <a:r>
              <a:rPr lang="en-US" sz="1200" dirty="0"/>
              <a:t>.​</a:t>
            </a:r>
            <a:r>
              <a:rPr lang="en-US" sz="1200" b="1" dirty="0"/>
              <a:t> </a:t>
            </a:r>
            <a:r>
              <a:rPr lang="en-US" sz="1000" dirty="0"/>
              <a:t>(</a:t>
            </a:r>
            <a:r>
              <a:rPr lang="en-US" sz="1000" u="sng" dirty="0"/>
              <a:t>Dragon’s New Lair,(How China’s Expansionism is Taking Root in Sri Lanka (Jun. 3, 2021)</a:t>
            </a:r>
            <a:endParaRPr lang="en-US" sz="1200" dirty="0"/>
          </a:p>
        </p:txBody>
      </p:sp>
      <p:pic>
        <p:nvPicPr>
          <p:cNvPr id="8" name="Picture 7">
            <a:extLst>
              <a:ext uri="{FF2B5EF4-FFF2-40B4-BE49-F238E27FC236}">
                <a16:creationId xmlns:a16="http://schemas.microsoft.com/office/drawing/2014/main" id="{265CB1A1-DCAC-0143-B98E-8C03A94F73BD}"/>
              </a:ext>
            </a:extLst>
          </p:cNvPr>
          <p:cNvPicPr>
            <a:picLocks noChangeAspect="1"/>
          </p:cNvPicPr>
          <p:nvPr/>
        </p:nvPicPr>
        <p:blipFill>
          <a:blip r:embed="rId5"/>
          <a:stretch>
            <a:fillRect/>
          </a:stretch>
        </p:blipFill>
        <p:spPr>
          <a:xfrm>
            <a:off x="4571999" y="755374"/>
            <a:ext cx="4452731" cy="3114261"/>
          </a:xfrm>
          <a:prstGeom prst="rect">
            <a:avLst/>
          </a:prstGeom>
          <a:blipFill>
            <a:blip r:embed="rId3"/>
            <a:tile tx="0" ty="0" sx="100000" sy="100000" flip="none" algn="tl"/>
          </a:blipFill>
          <a:effectLst>
            <a:glow rad="101600">
              <a:schemeClr val="accent5">
                <a:satMod val="175000"/>
                <a:alpha val="40000"/>
              </a:schemeClr>
            </a:glow>
            <a:innerShdw blurRad="63500" dist="50800" dir="18900000">
              <a:prstClr val="black">
                <a:alpha val="50000"/>
              </a:prstClr>
            </a:innerShdw>
            <a:softEdge rad="12700"/>
          </a:effectLst>
          <a:scene3d>
            <a:camera prst="orthographicFront"/>
            <a:lightRig rig="threePt" dir="t"/>
          </a:scene3d>
          <a:sp3d>
            <a:bevelT w="114300" prst="artDeco"/>
            <a:bevelB w="114300" prst="artDeco"/>
          </a:sp3d>
        </p:spPr>
      </p:pic>
      <p:sp>
        <p:nvSpPr>
          <p:cNvPr id="9" name="TextBox 8">
            <a:extLst>
              <a:ext uri="{FF2B5EF4-FFF2-40B4-BE49-F238E27FC236}">
                <a16:creationId xmlns:a16="http://schemas.microsoft.com/office/drawing/2014/main" id="{A076C996-1B72-1643-80F7-98FF81A06BD0}"/>
              </a:ext>
            </a:extLst>
          </p:cNvPr>
          <p:cNvSpPr txBox="1"/>
          <p:nvPr/>
        </p:nvSpPr>
        <p:spPr>
          <a:xfrm>
            <a:off x="4691270" y="3869635"/>
            <a:ext cx="4333460" cy="2888974"/>
          </a:xfrm>
          <a:prstGeom prst="rect">
            <a:avLst/>
          </a:prstGeom>
          <a:blipFill>
            <a:blip r:embed="rId3"/>
            <a:tile tx="0" ty="0" sx="100000" sy="100000" flip="none" algn="tl"/>
          </a:blipFill>
          <a:effectLst>
            <a:glow rad="139700">
              <a:schemeClr val="accent3">
                <a:satMod val="175000"/>
                <a:alpha val="40000"/>
              </a:schemeClr>
            </a:glow>
            <a:innerShdw blurRad="63500" dist="50800" dir="18900000">
              <a:prstClr val="black">
                <a:alpha val="50000"/>
              </a:prstClr>
            </a:innerShdw>
            <a:softEdge rad="12700"/>
          </a:effectLst>
          <a:scene3d>
            <a:camera prst="orthographicFront"/>
            <a:lightRig rig="threePt" dir="t"/>
          </a:scene3d>
          <a:sp3d>
            <a:bevelT w="114300" prst="artDeco"/>
            <a:bevelB w="114300" prst="artDeco"/>
          </a:sp3d>
        </p:spPr>
        <p:txBody>
          <a:bodyPr wrap="square" rtlCol="0">
            <a:spAutoFit/>
          </a:bodyPr>
          <a:lstStyle/>
          <a:p>
            <a:r>
              <a:rPr lang="en-US" sz="1400" u="sng" dirty="0"/>
              <a:t>China’s Rising Influence in Laos</a:t>
            </a:r>
          </a:p>
          <a:p>
            <a:r>
              <a:rPr lang="en-US" sz="1200" dirty="0"/>
              <a:t>Laos, facing a pandemic-triggered economic crisis and credit default in 2020, gave up a majority share of its state-run energy firm, Laos’s Electricity to China’s state-owned China Southern Power Grid. </a:t>
            </a:r>
            <a:r>
              <a:rPr lang="en-US" sz="1200" dirty="0">
                <a:hlinkClick r:id="rId6">
                  <a:extLst>
                    <a:ext uri="{A12FA001-AC4F-418D-AE19-62706E023703}">
                      <ahyp:hlinkClr xmlns:ahyp="http://schemas.microsoft.com/office/drawing/2018/hyperlinkcolor" xmlns="" val="tx"/>
                    </a:ext>
                  </a:extLst>
                </a:hlinkClick>
              </a:rPr>
              <a:t>https://www.voacambodia.com,(Apr</a:t>
            </a:r>
            <a:r>
              <a:rPr lang="en-US" sz="1200" u="sng" dirty="0"/>
              <a:t>. 12,2021)</a:t>
            </a:r>
          </a:p>
          <a:p>
            <a:endParaRPr lang="en-US" sz="1400" u="sng" dirty="0"/>
          </a:p>
          <a:p>
            <a:r>
              <a:rPr lang="en-US" sz="1200" dirty="0"/>
              <a:t>The pandemic has torpedoed Laos’ tourism industry, pushing the communist-led nation to the brink of sovereign default.</a:t>
            </a:r>
          </a:p>
          <a:p>
            <a:endParaRPr lang="en-US" sz="1200" dirty="0"/>
          </a:p>
          <a:p>
            <a:r>
              <a:rPr lang="en-US" sz="1200" dirty="0"/>
              <a:t>As of June 2020, the country’s reserves had dwindled to $864 million, insufficient to meet the national debt obligation totaling more than $1 billion annually until the end of 2024.</a:t>
            </a:r>
            <a:r>
              <a:rPr lang="en-US" sz="1400" dirty="0"/>
              <a:t> </a:t>
            </a:r>
            <a:r>
              <a:rPr lang="en-US" sz="1400" dirty="0">
                <a:hlinkClick r:id="rId7">
                  <a:extLst>
                    <a:ext uri="{A12FA001-AC4F-418D-AE19-62706E023703}">
                      <ahyp:hlinkClr xmlns:ahyp="http://schemas.microsoft.com/office/drawing/2018/hyperlinkcolor" xmlns="" val="tx"/>
                    </a:ext>
                  </a:extLst>
                </a:hlinkClick>
              </a:rPr>
              <a:t>https://thediplomat.com(Sept</a:t>
            </a:r>
            <a:r>
              <a:rPr lang="en-US" sz="1400" u="sng" dirty="0"/>
              <a:t>. 2020)</a:t>
            </a:r>
            <a:endParaRPr lang="en-US" sz="1200" u="sng" dirty="0"/>
          </a:p>
        </p:txBody>
      </p:sp>
    </p:spTree>
    <p:extLst>
      <p:ext uri="{BB962C8B-B14F-4D97-AF65-F5344CB8AC3E}">
        <p14:creationId xmlns:p14="http://schemas.microsoft.com/office/powerpoint/2010/main" val="370330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E9BE1-34BF-864E-9480-C6938A7402E9}"/>
              </a:ext>
            </a:extLst>
          </p:cNvPr>
          <p:cNvSpPr>
            <a:spLocks noGrp="1"/>
          </p:cNvSpPr>
          <p:nvPr>
            <p:ph type="title"/>
          </p:nvPr>
        </p:nvSpPr>
        <p:spPr>
          <a:xfrm>
            <a:off x="119270" y="119271"/>
            <a:ext cx="8839200" cy="675860"/>
          </a:xfrm>
          <a:blipFill>
            <a:blip r:embed="rId3"/>
            <a:tile tx="0" ty="0" sx="100000" sy="100000" flip="none" algn="tl"/>
          </a:blipFill>
          <a:effectLst>
            <a:innerShdw blurRad="63500" dist="50800" dir="18900000">
              <a:prstClr val="black">
                <a:alpha val="50000"/>
              </a:prstClr>
            </a:innerShdw>
          </a:effectLst>
          <a:scene3d>
            <a:camera prst="orthographicFront"/>
            <a:lightRig rig="threePt" dir="t"/>
          </a:scene3d>
          <a:sp3d>
            <a:bevelT w="114300" prst="artDeco"/>
            <a:bevelB w="114300" prst="artDeco"/>
          </a:sp3d>
        </p:spPr>
        <p:txBody>
          <a:bodyPr>
            <a:normAutofit fontScale="90000"/>
          </a:bodyPr>
          <a:lstStyle/>
          <a:p>
            <a:r>
              <a:rPr lang="en-US" sz="2000" b="1" dirty="0">
                <a:solidFill>
                  <a:schemeClr val="tx1"/>
                </a:solidFill>
              </a:rPr>
              <a:t>China’s influence in southeast asia-</a:t>
            </a:r>
            <a:r>
              <a:rPr lang="en-US" sz="2000" b="1" dirty="0">
                <a:solidFill>
                  <a:schemeClr val="tx1"/>
                </a:solidFill>
                <a:latin typeface="Moul" panose="02000500000000000000" pitchFamily="2" charset="77"/>
                <a:cs typeface="Moul" panose="02000500000000000000" pitchFamily="2" charset="77"/>
              </a:rPr>
              <a:t> </a:t>
            </a:r>
            <a:br>
              <a:rPr lang="en-US" sz="2000" b="1" dirty="0">
                <a:solidFill>
                  <a:schemeClr val="tx1"/>
                </a:solidFill>
                <a:latin typeface="Moul" panose="02000500000000000000" pitchFamily="2" charset="77"/>
                <a:cs typeface="Moul" panose="02000500000000000000" pitchFamily="2" charset="77"/>
              </a:rPr>
            </a:br>
            <a:r>
              <a:rPr lang="en-US" sz="2000" dirty="0">
                <a:solidFill>
                  <a:schemeClr val="tx1"/>
                </a:solidFill>
                <a:latin typeface="Moul" panose="02000500000000000000" pitchFamily="2" charset="77"/>
                <a:cs typeface="Moul" panose="02000500000000000000" pitchFamily="2" charset="77"/>
              </a:rPr>
              <a:t>ឥទ្ធិពលចិន នៅក្នុងតំបន់អាស៊ីអាគ្នេ</a:t>
            </a:r>
            <a:endParaRPr lang="en-US" sz="2000" b="1" dirty="0">
              <a:solidFill>
                <a:schemeClr val="tx1"/>
              </a:solidFill>
            </a:endParaRPr>
          </a:p>
        </p:txBody>
      </p:sp>
      <p:pic>
        <p:nvPicPr>
          <p:cNvPr id="1025" name="Picture 2" descr="https://i0.wp.com/lansinginstitute.org/wp-content/uploads/2020/09/chart-china-investmt-mm34-tem1199_theedgemarkets.jpg?resize=350%2C450&amp;ssl=1">
            <a:extLst>
              <a:ext uri="{FF2B5EF4-FFF2-40B4-BE49-F238E27FC236}">
                <a16:creationId xmlns:a16="http://schemas.microsoft.com/office/drawing/2014/main" id="{7202CADF-5472-204C-A946-91EA6B28384D}"/>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19270" y="887895"/>
            <a:ext cx="4445000" cy="58574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139700">
              <a:schemeClr val="accent6">
                <a:satMod val="175000"/>
                <a:alpha val="40000"/>
              </a:schemeClr>
            </a:glow>
            <a:innerShdw blurRad="63500" dist="50800" dir="18900000">
              <a:prstClr val="black">
                <a:alpha val="50000"/>
              </a:prstClr>
            </a:innerShdw>
            <a:softEdge rad="12700"/>
          </a:effectLst>
          <a:scene3d>
            <a:camera prst="orthographicFront"/>
            <a:lightRig rig="chilly" dir="t"/>
          </a:scene3d>
          <a:sp3d extrusionH="76200" contourW="12700" prstMaterial="plastic">
            <a:bevelT w="114300" prst="artDeco"/>
            <a:bevelB w="114300" prst="artDeco"/>
            <a:extrusionClr>
              <a:schemeClr val="accent3">
                <a:lumMod val="60000"/>
                <a:lumOff val="40000"/>
              </a:schemeClr>
            </a:extrusionClr>
            <a:contourClr>
              <a:schemeClr val="bg2">
                <a:lumMod val="75000"/>
              </a:schemeClr>
            </a:contourClr>
          </a:sp3d>
        </p:spPr>
      </p:pic>
      <p:sp>
        <p:nvSpPr>
          <p:cNvPr id="8" name="TextBox 7">
            <a:extLst>
              <a:ext uri="{FF2B5EF4-FFF2-40B4-BE49-F238E27FC236}">
                <a16:creationId xmlns:a16="http://schemas.microsoft.com/office/drawing/2014/main" id="{B8F1DF8F-33B7-CB46-9EFC-00AAF0AEFA3A}"/>
              </a:ext>
            </a:extLst>
          </p:cNvPr>
          <p:cNvSpPr txBox="1"/>
          <p:nvPr/>
        </p:nvSpPr>
        <p:spPr>
          <a:xfrm>
            <a:off x="4664766" y="887895"/>
            <a:ext cx="4293704" cy="2277547"/>
          </a:xfrm>
          <a:prstGeom prst="rect">
            <a:avLst/>
          </a:prstGeom>
          <a:solidFill>
            <a:schemeClr val="accent4">
              <a:lumMod val="20000"/>
              <a:lumOff val="80000"/>
            </a:schemeClr>
          </a:solidFill>
          <a:effectLst>
            <a:glow rad="139700">
              <a:schemeClr val="accent6">
                <a:satMod val="175000"/>
                <a:alpha val="40000"/>
              </a:schemeClr>
            </a:glow>
            <a:innerShdw blurRad="63500" dist="50800" dir="18900000">
              <a:prstClr val="black">
                <a:alpha val="50000"/>
              </a:prstClr>
            </a:innerShdw>
            <a:softEdge rad="12700"/>
          </a:effectLst>
          <a:scene3d>
            <a:camera prst="orthographicFront"/>
            <a:lightRig rig="threePt" dir="t"/>
          </a:scene3d>
          <a:sp3d>
            <a:bevelT w="114300" prst="artDeco"/>
            <a:bevelB w="114300" prst="artDeco"/>
          </a:sp3d>
        </p:spPr>
        <p:txBody>
          <a:bodyPr wrap="square" rtlCol="0">
            <a:spAutoFit/>
          </a:bodyPr>
          <a:lstStyle/>
          <a:p>
            <a:r>
              <a:rPr lang="en-US" u="sng" dirty="0"/>
              <a:t>China in Southeast Asia:  Competition on the verge of a Conflict</a:t>
            </a:r>
          </a:p>
          <a:p>
            <a:endParaRPr lang="en-US" dirty="0"/>
          </a:p>
          <a:p>
            <a:r>
              <a:rPr lang="en-US" dirty="0"/>
              <a:t>Southeast Asia is a region that differs from other places in the world where China pursues its expansion policy in struggling for resources and influence. </a:t>
            </a:r>
            <a:r>
              <a:rPr lang="en-US" sz="1600" u="sng" dirty="0"/>
              <a:t>https://lansinginstitute.org (Sept. 14, 2020)</a:t>
            </a:r>
          </a:p>
        </p:txBody>
      </p:sp>
      <p:pic>
        <p:nvPicPr>
          <p:cNvPr id="9" name="Picture 8">
            <a:extLst>
              <a:ext uri="{FF2B5EF4-FFF2-40B4-BE49-F238E27FC236}">
                <a16:creationId xmlns:a16="http://schemas.microsoft.com/office/drawing/2014/main" id="{FBCBDAF2-0630-BC44-BECE-469F3D31E9C6}"/>
              </a:ext>
            </a:extLst>
          </p:cNvPr>
          <p:cNvPicPr>
            <a:picLocks noChangeAspect="1"/>
          </p:cNvPicPr>
          <p:nvPr/>
        </p:nvPicPr>
        <p:blipFill>
          <a:blip r:embed="rId6"/>
          <a:stretch>
            <a:fillRect/>
          </a:stretch>
        </p:blipFill>
        <p:spPr>
          <a:xfrm>
            <a:off x="4664766" y="3258206"/>
            <a:ext cx="4293704" cy="3487150"/>
          </a:xfrm>
          <a:prstGeom prst="rect">
            <a:avLst/>
          </a:prstGeom>
          <a:solidFill>
            <a:schemeClr val="accent4">
              <a:lumMod val="20000"/>
              <a:lumOff val="80000"/>
            </a:schemeClr>
          </a:solidFill>
          <a:effectLst>
            <a:innerShdw blurRad="63500" dist="50800" dir="18900000">
              <a:prstClr val="black">
                <a:alpha val="50000"/>
              </a:prstClr>
            </a:innerShdw>
            <a:softEdge rad="12700"/>
          </a:effectLst>
          <a:scene3d>
            <a:camera prst="orthographicFront"/>
            <a:lightRig rig="threePt" dir="t"/>
          </a:scene3d>
          <a:sp3d>
            <a:bevelT w="114300" prst="artDeco"/>
            <a:bevelB w="114300" prst="artDeco"/>
          </a:sp3d>
        </p:spPr>
      </p:pic>
    </p:spTree>
    <p:extLst>
      <p:ext uri="{BB962C8B-B14F-4D97-AF65-F5344CB8AC3E}">
        <p14:creationId xmlns:p14="http://schemas.microsoft.com/office/powerpoint/2010/main" val="196718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25"/>
                                        </p:tgtEl>
                                        <p:attrNameLst>
                                          <p:attrName>style.visibility</p:attrName>
                                        </p:attrNameLst>
                                      </p:cBhvr>
                                      <p:to>
                                        <p:strVal val="visible"/>
                                      </p:to>
                                    </p:set>
                                    <p:animEffect transition="in" filter="fade">
                                      <p:cBhvr>
                                        <p:cTn id="13" dur="1000"/>
                                        <p:tgtEl>
                                          <p:spTgt spid="1025"/>
                                        </p:tgtEl>
                                      </p:cBhvr>
                                    </p:animEffect>
                                    <p:anim calcmode="lin" valueType="num">
                                      <p:cBhvr>
                                        <p:cTn id="14" dur="1000" fill="hold"/>
                                        <p:tgtEl>
                                          <p:spTgt spid="1025"/>
                                        </p:tgtEl>
                                        <p:attrNameLst>
                                          <p:attrName>ppt_x</p:attrName>
                                        </p:attrNameLst>
                                      </p:cBhvr>
                                      <p:tavLst>
                                        <p:tav tm="0">
                                          <p:val>
                                            <p:strVal val="#ppt_x"/>
                                          </p:val>
                                        </p:tav>
                                        <p:tav tm="100000">
                                          <p:val>
                                            <p:strVal val="#ppt_x"/>
                                          </p:val>
                                        </p:tav>
                                      </p:tavLst>
                                    </p:anim>
                                    <p:anim calcmode="lin" valueType="num">
                                      <p:cBhvr>
                                        <p:cTn id="15" dur="1000" fill="hold"/>
                                        <p:tgtEl>
                                          <p:spTgt spid="102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E9BE1-34BF-864E-9480-C6938A7402E9}"/>
              </a:ext>
            </a:extLst>
          </p:cNvPr>
          <p:cNvSpPr>
            <a:spLocks noGrp="1"/>
          </p:cNvSpPr>
          <p:nvPr>
            <p:ph type="title"/>
          </p:nvPr>
        </p:nvSpPr>
        <p:spPr>
          <a:xfrm>
            <a:off x="132521" y="159026"/>
            <a:ext cx="8878957" cy="649357"/>
          </a:xfrm>
          <a:blipFill>
            <a:blip r:embed="rId3"/>
            <a:tile tx="0" ty="0" sx="100000" sy="100000" flip="none" algn="tl"/>
          </a:blipFill>
          <a:effectLst>
            <a:glow rad="139700">
              <a:schemeClr val="accent6">
                <a:satMod val="175000"/>
                <a:alpha val="40000"/>
              </a:schemeClr>
            </a:glow>
            <a:innerShdw blurRad="63500" dist="50800" dir="18900000">
              <a:prstClr val="black">
                <a:alpha val="50000"/>
              </a:prstClr>
            </a:innerShdw>
            <a:softEdge rad="12700"/>
          </a:effectLst>
          <a:scene3d>
            <a:camera prst="orthographicFront"/>
            <a:lightRig rig="threePt" dir="t"/>
          </a:scene3d>
          <a:sp3d>
            <a:bevelT w="114300" prst="artDeco"/>
            <a:bevelB w="114300" prst="artDeco"/>
          </a:sp3d>
        </p:spPr>
        <p:txBody>
          <a:bodyPr>
            <a:normAutofit/>
          </a:bodyPr>
          <a:lstStyle/>
          <a:p>
            <a:r>
              <a:rPr lang="en-US" sz="2000" b="1" dirty="0">
                <a:solidFill>
                  <a:schemeClr val="tx1"/>
                </a:solidFill>
              </a:rPr>
              <a:t>Cambodia’s SOVEREIGN debt-</a:t>
            </a:r>
            <a:r>
              <a:rPr lang="en-US" sz="2000" b="1" dirty="0">
                <a:solidFill>
                  <a:schemeClr val="tx1"/>
                </a:solidFill>
                <a:latin typeface="Moul" panose="02000500000000000000" pitchFamily="2" charset="77"/>
                <a:cs typeface="Moul" panose="02000500000000000000" pitchFamily="2" charset="77"/>
              </a:rPr>
              <a:t> </a:t>
            </a:r>
            <a:r>
              <a:rPr lang="en-US" sz="2000" dirty="0" err="1">
                <a:solidFill>
                  <a:schemeClr val="tx1"/>
                </a:solidFill>
                <a:latin typeface="Moul" panose="02000500000000000000" pitchFamily="2" charset="77"/>
                <a:cs typeface="Moul" panose="02000500000000000000" pitchFamily="2" charset="77"/>
              </a:rPr>
              <a:t>បំណុលអធិបតេយ្យខ្មែរ</a:t>
            </a:r>
            <a:endParaRPr lang="en-US" sz="2000" b="1" dirty="0">
              <a:solidFill>
                <a:schemeClr val="tx1"/>
              </a:solidFill>
            </a:endParaRPr>
          </a:p>
        </p:txBody>
      </p:sp>
      <p:pic>
        <p:nvPicPr>
          <p:cNvPr id="12" name="Picture 11">
            <a:extLst>
              <a:ext uri="{FF2B5EF4-FFF2-40B4-BE49-F238E27FC236}">
                <a16:creationId xmlns:a16="http://schemas.microsoft.com/office/drawing/2014/main" id="{F7A69904-506A-F04B-8A12-A3F408EF87B6}"/>
              </a:ext>
            </a:extLst>
          </p:cNvPr>
          <p:cNvPicPr>
            <a:picLocks noChangeAspect="1"/>
          </p:cNvPicPr>
          <p:nvPr/>
        </p:nvPicPr>
        <p:blipFill>
          <a:blip r:embed="rId4"/>
          <a:stretch>
            <a:fillRect/>
          </a:stretch>
        </p:blipFill>
        <p:spPr>
          <a:xfrm>
            <a:off x="132522" y="3967316"/>
            <a:ext cx="3578087" cy="2787445"/>
          </a:xfrm>
          <a:prstGeom prst="rect">
            <a:avLst/>
          </a:prstGeom>
          <a:blipFill>
            <a:blip r:embed="rId3"/>
            <a:tile tx="0" ty="0" sx="100000" sy="100000" flip="none" algn="tl"/>
          </a:blipFill>
          <a:effectLst>
            <a:glow rad="139700">
              <a:schemeClr val="accent6">
                <a:satMod val="175000"/>
                <a:alpha val="40000"/>
              </a:schemeClr>
            </a:glow>
            <a:innerShdw blurRad="63500" dist="50800" dir="18900000">
              <a:prstClr val="black">
                <a:alpha val="50000"/>
              </a:prstClr>
            </a:innerShdw>
            <a:softEdge rad="12700"/>
          </a:effectLst>
          <a:scene3d>
            <a:camera prst="orthographicFront"/>
            <a:lightRig rig="threePt" dir="t"/>
          </a:scene3d>
          <a:sp3d>
            <a:bevelT w="114300" prst="artDeco"/>
            <a:bevelB w="114300" prst="artDeco"/>
          </a:sp3d>
        </p:spPr>
      </p:pic>
      <p:sp>
        <p:nvSpPr>
          <p:cNvPr id="13" name="TextBox 12">
            <a:extLst>
              <a:ext uri="{FF2B5EF4-FFF2-40B4-BE49-F238E27FC236}">
                <a16:creationId xmlns:a16="http://schemas.microsoft.com/office/drawing/2014/main" id="{E6166FD0-8722-D04E-91D3-EEA322E6071F}"/>
              </a:ext>
            </a:extLst>
          </p:cNvPr>
          <p:cNvSpPr txBox="1"/>
          <p:nvPr/>
        </p:nvSpPr>
        <p:spPr>
          <a:xfrm>
            <a:off x="3803374" y="808383"/>
            <a:ext cx="5208104" cy="5909310"/>
          </a:xfrm>
          <a:prstGeom prst="rect">
            <a:avLst/>
          </a:prstGeom>
          <a:solidFill>
            <a:schemeClr val="accent5">
              <a:lumMod val="60000"/>
              <a:lumOff val="40000"/>
            </a:schemeClr>
          </a:solidFill>
          <a:effectLst>
            <a:glow rad="139700">
              <a:schemeClr val="accent1">
                <a:satMod val="175000"/>
                <a:alpha val="40000"/>
              </a:schemeClr>
            </a:glow>
            <a:innerShdw blurRad="63500" dist="50800" dir="18900000">
              <a:prstClr val="black">
                <a:alpha val="50000"/>
              </a:prstClr>
            </a:innerShdw>
            <a:softEdge rad="12700"/>
          </a:effectLst>
          <a:scene3d>
            <a:camera prst="orthographicFront"/>
            <a:lightRig rig="threePt" dir="t"/>
          </a:scene3d>
          <a:sp3d>
            <a:bevelT w="114300" prst="artDeco"/>
            <a:bevelB w="114300" prst="artDeco"/>
          </a:sp3d>
        </p:spPr>
        <p:txBody>
          <a:bodyPr wrap="square" rtlCol="0">
            <a:spAutoFit/>
          </a:bodyPr>
          <a:lstStyle/>
          <a:p>
            <a:r>
              <a:rPr lang="en-US" sz="1600" u="sng" dirty="0"/>
              <a:t>How does China Influence Cambodia?</a:t>
            </a:r>
          </a:p>
          <a:p>
            <a:endParaRPr lang="en-US" sz="1600" dirty="0"/>
          </a:p>
          <a:p>
            <a:r>
              <a:rPr lang="en-US" sz="1200" dirty="0"/>
              <a:t>China has financed around 70 per cent of Cambodia’s much-needed and infrastructures and by 2017, Cambodia had received $4.2 billion in Chinese Grants and Loans.  </a:t>
            </a:r>
            <a:r>
              <a:rPr lang="en-US" sz="1200" u="sng" dirty="0">
                <a:hlinkClick r:id="rId5">
                  <a:extLst>
                    <a:ext uri="{A12FA001-AC4F-418D-AE19-62706E023703}">
                      <ahyp:hlinkClr xmlns:ahyp="http://schemas.microsoft.com/office/drawing/2018/hyperlinkcolor" xmlns="" val="tx"/>
                    </a:ext>
                  </a:extLst>
                </a:hlinkClick>
              </a:rPr>
              <a:t>https://www.eastasiaforum.org</a:t>
            </a:r>
            <a:r>
              <a:rPr lang="en-US" sz="1200" u="sng" dirty="0"/>
              <a:t>,(Dec. 26, 2020)</a:t>
            </a:r>
          </a:p>
          <a:p>
            <a:endParaRPr lang="en-US" sz="1200" u="sng" dirty="0"/>
          </a:p>
          <a:p>
            <a:r>
              <a:rPr lang="en-US" sz="1200" dirty="0"/>
              <a:t>Cambodia’s foreign debt stood at $8.8 billion by the end of 2020 with $3.9 billion, or 44 percent of the total debt is owed to China. </a:t>
            </a:r>
            <a:r>
              <a:rPr lang="en-US" sz="1200" u="sng" dirty="0"/>
              <a:t>(Cambodia’s Finance Ministry Records)(Apr. 12, 2021) </a:t>
            </a:r>
          </a:p>
          <a:p>
            <a:endParaRPr lang="en-US" sz="1200" u="sng" dirty="0"/>
          </a:p>
          <a:p>
            <a:r>
              <a:rPr lang="en-US" sz="1200" dirty="0"/>
              <a:t>Dara Sakor, a $3.8 billion China-backed investment zone encompassing 20% of Cambodia’s coastline, is unlike any other in the developing Southeast Asian national.  Controlled by Chinese company with a 99-year lease, it features phased plans for an  international airport, a deep-water seaport and industrial park along with a luxury resort complete with power stations, water treatment plants and medical facilities. </a:t>
            </a:r>
            <a:r>
              <a:rPr lang="en-US" sz="1100" u="sng" dirty="0">
                <a:hlinkClick r:id="rId6">
                  <a:extLst>
                    <a:ext uri="{A12FA001-AC4F-418D-AE19-62706E023703}">
                      <ahyp:hlinkClr xmlns:ahyp="http://schemas.microsoft.com/office/drawing/2018/hyperlinkcolor" xmlns="" val="tx"/>
                    </a:ext>
                  </a:extLst>
                </a:hlinkClick>
              </a:rPr>
              <a:t>https://www.bloombergquint.com/business/u-s-fears-cambodia-resort-may-become-china-naval-base,(Jul</a:t>
            </a:r>
            <a:r>
              <a:rPr lang="en-US" sz="1100" u="sng" dirty="0"/>
              <a:t> 19, 2019)</a:t>
            </a:r>
            <a:endParaRPr lang="en-US" sz="1100" dirty="0"/>
          </a:p>
          <a:p>
            <a:endParaRPr lang="en-US" sz="1200" u="sng" dirty="0"/>
          </a:p>
          <a:p>
            <a:r>
              <a:rPr lang="en-US" sz="1200" dirty="0"/>
              <a:t>China is Cambodia’s largest source of infrastructure investment and has become the country’s chief patron on the economic and political front. </a:t>
            </a:r>
            <a:r>
              <a:rPr lang="en-US" sz="1200" u="sng" dirty="0">
                <a:hlinkClick r:id="rId7">
                  <a:extLst>
                    <a:ext uri="{A12FA001-AC4F-418D-AE19-62706E023703}">
                      <ahyp:hlinkClr xmlns:ahyp="http://schemas.microsoft.com/office/drawing/2018/hyperlinkcolor" xmlns="" val="tx"/>
                    </a:ext>
                  </a:extLst>
                </a:hlinkClick>
              </a:rPr>
              <a:t>https://www.voacambodia.com,(Apr.12</a:t>
            </a:r>
            <a:r>
              <a:rPr lang="en-US" sz="1200" u="sng" dirty="0"/>
              <a:t>, 2021)</a:t>
            </a:r>
          </a:p>
          <a:p>
            <a:endParaRPr lang="en-US" sz="1200" u="sng" dirty="0"/>
          </a:p>
          <a:p>
            <a:r>
              <a:rPr lang="en-US" sz="1200" dirty="0"/>
              <a:t>Chinese direct investment in Cambodia reached $860 million in the first 11 months of 2020, up 70 per cent from the same period in 2019. </a:t>
            </a:r>
            <a:r>
              <a:rPr lang="en-US" sz="1200" dirty="0">
                <a:hlinkClick r:id="rId8">
                  <a:extLst>
                    <a:ext uri="{A12FA001-AC4F-418D-AE19-62706E023703}">
                      <ahyp:hlinkClr xmlns:ahyp="http://schemas.microsoft.com/office/drawing/2018/hyperlinkcolor" xmlns="" val="tx"/>
                    </a:ext>
                  </a:extLst>
                </a:hlinkClick>
              </a:rPr>
              <a:t>https://www.phnompenhpost.com,(Jan</a:t>
            </a:r>
            <a:r>
              <a:rPr lang="en-US" sz="1200" u="sng" dirty="0"/>
              <a:t>. 1,2021)</a:t>
            </a:r>
          </a:p>
          <a:p>
            <a:endParaRPr lang="en-US" sz="1200" u="sng" dirty="0"/>
          </a:p>
          <a:p>
            <a:r>
              <a:rPr lang="en-US" sz="1200" dirty="0"/>
              <a:t>According to associate professor Sophal Ear, “China was apprehensive about their investments in Cambodia being characterized as a debt trap.” </a:t>
            </a:r>
            <a:r>
              <a:rPr lang="en-US" sz="1200" u="sng" dirty="0"/>
              <a:t>https://www.voacambodia.com (Apr. 12, 2021)</a:t>
            </a:r>
          </a:p>
        </p:txBody>
      </p:sp>
      <p:pic>
        <p:nvPicPr>
          <p:cNvPr id="3" name="Picture 2">
            <a:extLst>
              <a:ext uri="{FF2B5EF4-FFF2-40B4-BE49-F238E27FC236}">
                <a16:creationId xmlns:a16="http://schemas.microsoft.com/office/drawing/2014/main" id="{FFBC8E95-8DC2-C54F-9485-34F21DF95FEE}"/>
              </a:ext>
            </a:extLst>
          </p:cNvPr>
          <p:cNvPicPr>
            <a:picLocks noChangeAspect="1"/>
          </p:cNvPicPr>
          <p:nvPr/>
        </p:nvPicPr>
        <p:blipFill>
          <a:blip r:embed="rId9"/>
          <a:stretch>
            <a:fillRect/>
          </a:stretch>
        </p:blipFill>
        <p:spPr>
          <a:xfrm>
            <a:off x="66260" y="808383"/>
            <a:ext cx="3737114" cy="303474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139700">
              <a:schemeClr val="accent4">
                <a:satMod val="175000"/>
                <a:alpha val="40000"/>
              </a:schemeClr>
            </a:glow>
            <a:innerShdw blurRad="63500" dist="50800" dir="18900000">
              <a:prstClr val="black">
                <a:alpha val="50000"/>
              </a:prstClr>
            </a:innerShdw>
            <a:softEdge rad="12700"/>
          </a:effectLst>
          <a:scene3d>
            <a:camera prst="orthographicFront"/>
            <a:lightRig rig="threePt" dir="t"/>
          </a:scene3d>
          <a:sp3d extrusionH="76200" contourW="12700">
            <a:bevelT w="114300" prst="artDeco"/>
            <a:bevelB w="114300" prst="artDeco"/>
            <a:extrusionClr>
              <a:schemeClr val="accent6">
                <a:lumMod val="20000"/>
                <a:lumOff val="80000"/>
              </a:schemeClr>
            </a:extrusionClr>
            <a:contourClr>
              <a:schemeClr val="accent5">
                <a:lumMod val="40000"/>
                <a:lumOff val="60000"/>
              </a:schemeClr>
            </a:contourClr>
          </a:sp3d>
        </p:spPr>
      </p:pic>
    </p:spTree>
    <p:extLst>
      <p:ext uri="{BB962C8B-B14F-4D97-AF65-F5344CB8AC3E}">
        <p14:creationId xmlns:p14="http://schemas.microsoft.com/office/powerpoint/2010/main" val="190310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theme/theme1.xml><?xml version="1.0" encoding="utf-8"?>
<a:theme xmlns:a="http://schemas.openxmlformats.org/drawingml/2006/main" name="Parcel">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3811</TotalTime>
  <Words>1716</Words>
  <Application>Microsoft Office PowerPoint</Application>
  <PresentationFormat>On-screen Show (4:3)</PresentationFormat>
  <Paragraphs>211</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Moul</vt:lpstr>
      <vt:lpstr>Wingdings</vt:lpstr>
      <vt:lpstr>Parcel</vt:lpstr>
      <vt:lpstr>SOVEREIGNTY- អធិបតេយ្យភាព</vt:lpstr>
      <vt:lpstr>NATIONAL SOVEREIGNTY- អធិបតេយ្យភាពជាតិ</vt:lpstr>
      <vt:lpstr>SOVEREIGN rights- សិទ្ធិអធិបតេយ្យ</vt:lpstr>
      <vt:lpstr>Cambodia’s SOVEREIGNTY- អធិបតេយ្យភាពខ្មែរ</vt:lpstr>
      <vt:lpstr>Loss of SOVEREIGNTY- ការបាត់បង់អធិបតេយ្យភាព</vt:lpstr>
      <vt:lpstr>SOVEREIGN debt- បំណុលអធិបតេយ្យ</vt:lpstr>
      <vt:lpstr>SOVEREIGN DEBTs of Sri Lanka &amp; laos បំណុលអធិបតេយ្យ នៃស្រីឡាំងកា និង លាវ</vt:lpstr>
      <vt:lpstr>China’s influence in southeast asia-  ឥទ្ធិពលចិន នៅក្នុងតំបន់អាស៊ីអាគ្នេ</vt:lpstr>
      <vt:lpstr>Cambodia’s SOVEREIGN debt- បំណុលអធិបតេយ្យខ្មែរ</vt:lpstr>
      <vt:lpstr>Cambodia’s SOVEREIGN debt- បំណុលអធិបតេយ្យខ្មែរ</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sothea poch</dc:creator>
  <cp:lastModifiedBy>tonle sap</cp:lastModifiedBy>
  <cp:revision>410</cp:revision>
  <dcterms:created xsi:type="dcterms:W3CDTF">2021-08-14T19:06:41Z</dcterms:created>
  <dcterms:modified xsi:type="dcterms:W3CDTF">2021-10-10T06:28:36Z</dcterms:modified>
</cp:coreProperties>
</file>