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291" r:id="rId2"/>
    <p:sldId id="32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598" autoAdjust="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obalwitness.org/en/%20blog/five-years-murder-our-friend-chut-wutty%20/" TargetMode="External"/><Relationship Id="rId13" Type="http://schemas.openxmlformats.org/officeDocument/2006/relationships/hyperlink" Target="https://en.wikipedia.org/wiki/Chinese_New_Year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hyperlink" Target="https://en.wikipedia.org/wiki/Free_Trade_Union_of_Workers_of_the_Kingdom_of_Cambodia" TargetMode="External"/><Relationship Id="rId2" Type="http://schemas.openxmlformats.org/officeDocument/2006/relationships/hyperlink" Target="https://im-media.voltron.voanews.com/Drupal/01live-166/styles/sourced/s3/2020-12/2020-12-05T180951Z_1375983068_RC26HK90NONA_RTRMADP_3_BRITAIN-EU%20%281%29.JPG?itok=NP22oct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fex.org/noimpunity/cases/kem-ley-no-impunity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hyperlink" Target="https://www.bing.com/search?q=European+Union&amp;filters=sid%3a3b8ddb1a-cf19-ee77-560d-9dfa00ddf070&amp;form=ENTLNK&amp;PC=ACTS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hyperlink" Target="https://www.phnompenhpost.com/national/environmental-activist-chut-wutty-shot-dead" TargetMode="External"/><Relationship Id="rId14" Type="http://schemas.openxmlformats.org/officeDocument/2006/relationships/hyperlink" Target="https://www.voanews.com/europe/europe-targets-human-rights-abusers-magnitsky-la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front of flags&#10;&#10;Description automatically generated with medium confidence">
            <a:extLst>
              <a:ext uri="{FF2B5EF4-FFF2-40B4-BE49-F238E27FC236}">
                <a16:creationId xmlns:a16="http://schemas.microsoft.com/office/drawing/2014/main" id="{E79F0E23-EADF-47B0-84A3-CC8C7A77A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634" y="1379546"/>
            <a:ext cx="5477691" cy="186241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5BA7A1EF-2A91-43F1-BB3B-E38B495DD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539" y="390769"/>
            <a:ext cx="10138145" cy="74776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The 30</a:t>
            </a:r>
            <a:r>
              <a:rPr lang="en-US" sz="20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Anniversary of Cambodia’s Paris Peace Agreements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696A4B-3A64-49F8-95B0-409093262F68}"/>
              </a:ext>
            </a:extLst>
          </p:cNvPr>
          <p:cNvSpPr txBox="1"/>
          <p:nvPr/>
        </p:nvSpPr>
        <p:spPr>
          <a:xfrm>
            <a:off x="7721599" y="1820984"/>
            <a:ext cx="3360615" cy="12504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A2481-7505-456B-BDCC-38BA3FEECC91}"/>
              </a:ext>
            </a:extLst>
          </p:cNvPr>
          <p:cNvSpPr txBox="1"/>
          <p:nvPr/>
        </p:nvSpPr>
        <p:spPr>
          <a:xfrm>
            <a:off x="1797539" y="4158814"/>
            <a:ext cx="5814646" cy="15464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9F427A-B0A6-4018-8DE4-359ACA0AEA60}"/>
              </a:ext>
            </a:extLst>
          </p:cNvPr>
          <p:cNvSpPr txBox="1"/>
          <p:nvPr/>
        </p:nvSpPr>
        <p:spPr>
          <a:xfrm>
            <a:off x="1253392" y="3217606"/>
            <a:ext cx="3886200" cy="109648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9D3B6C-721B-432D-BC5B-CAE680BD833B}"/>
              </a:ext>
            </a:extLst>
          </p:cNvPr>
          <p:cNvSpPr txBox="1"/>
          <p:nvPr/>
        </p:nvSpPr>
        <p:spPr>
          <a:xfrm>
            <a:off x="9355015" y="390769"/>
            <a:ext cx="2110154" cy="5204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FF123-F1FC-435C-9A58-ECBB84D95272}"/>
              </a:ext>
            </a:extLst>
          </p:cNvPr>
          <p:cNvSpPr txBox="1"/>
          <p:nvPr/>
        </p:nvSpPr>
        <p:spPr>
          <a:xfrm>
            <a:off x="4556234" y="5218386"/>
            <a:ext cx="220718" cy="165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0EFF7-3F29-404F-B553-C3A4F24D7760}"/>
              </a:ext>
            </a:extLst>
          </p:cNvPr>
          <p:cNvSpPr txBox="1"/>
          <p:nvPr/>
        </p:nvSpPr>
        <p:spPr>
          <a:xfrm>
            <a:off x="3901966" y="3429000"/>
            <a:ext cx="4800599" cy="2523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1991 Paris Peace Agreements on Cambodia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Promises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Human Rights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Democracy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Territorial integrity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Sovereignty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Reconstruction of Cambodia</a:t>
            </a:r>
          </a:p>
          <a:p>
            <a:pPr lvl="1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    __________________</a:t>
            </a:r>
          </a:p>
          <a:p>
            <a:pPr lvl="1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Fundamental Freedoms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Peace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50D42-A054-4C87-9284-7F96684327F6}"/>
              </a:ext>
            </a:extLst>
          </p:cNvPr>
          <p:cNvSpPr txBox="1"/>
          <p:nvPr/>
        </p:nvSpPr>
        <p:spPr>
          <a:xfrm>
            <a:off x="7126014" y="6016038"/>
            <a:ext cx="1576551" cy="31381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Khmernetwork.org</a:t>
            </a:r>
          </a:p>
        </p:txBody>
      </p:sp>
    </p:spTree>
    <p:extLst>
      <p:ext uri="{BB962C8B-B14F-4D97-AF65-F5344CB8AC3E}">
        <p14:creationId xmlns:p14="http://schemas.microsoft.com/office/powerpoint/2010/main" val="89692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C0C92-F412-4C24-A2CD-A8F2C0CE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644" y="308096"/>
            <a:ext cx="5134707" cy="81292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600" b="1" dirty="0">
                <a:latin typeface="Bahnschrift SemiLight" panose="020B0502040204020203" pitchFamily="34" charset="0"/>
              </a:rPr>
            </a:br>
            <a:r>
              <a:rPr lang="en-US" sz="1600" b="1" dirty="0">
                <a:latin typeface="Bahnschrift SemiLight" panose="020B0502040204020203" pitchFamily="34" charset="0"/>
              </a:rPr>
              <a:t>30</a:t>
            </a:r>
            <a:r>
              <a:rPr lang="en-US" sz="1600" b="1" baseline="30000" dirty="0">
                <a:latin typeface="Bahnschrift SemiLight" panose="020B0502040204020203" pitchFamily="34" charset="0"/>
              </a:rPr>
              <a:t>th</a:t>
            </a:r>
            <a:r>
              <a:rPr lang="en-US" sz="1600" b="1" dirty="0">
                <a:latin typeface="Bahnschrift SemiLight" panose="020B0502040204020203" pitchFamily="34" charset="0"/>
              </a:rPr>
              <a:t> Anniversary of Cambodia’s 1991 Paris Peace Agreements</a:t>
            </a:r>
            <a:br>
              <a:rPr lang="en-US" sz="1600" b="1" dirty="0">
                <a:latin typeface="Bahnschrift SemiLight" panose="020B0502040204020203" pitchFamily="34" charset="0"/>
              </a:rPr>
            </a:br>
            <a:r>
              <a:rPr lang="en-US" sz="1600" b="1" dirty="0">
                <a:latin typeface="Bahnschrift SemiLight" panose="020B0502040204020203" pitchFamily="34" charset="0"/>
              </a:rPr>
              <a:t>October 23,  2021</a:t>
            </a:r>
            <a:br>
              <a:rPr lang="en-US" sz="4400" dirty="0">
                <a:latin typeface="Bahnschrift SemiLight" panose="020B0502040204020203" pitchFamily="34" charset="0"/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720BD4-F5C0-4A0F-B043-04CF527F1E3D}"/>
              </a:ext>
            </a:extLst>
          </p:cNvPr>
          <p:cNvSpPr txBox="1"/>
          <p:nvPr/>
        </p:nvSpPr>
        <p:spPr>
          <a:xfrm>
            <a:off x="601008" y="1282971"/>
            <a:ext cx="56500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DaunPenh" panose="01010101010101010101" pitchFamily="2" charset="0"/>
              </a:rPr>
              <a:t>UN – Human Rights | </a:t>
            </a:r>
            <a:r>
              <a:rPr lang="en-US" sz="1400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DaunPenh" panose="01010101010101010101" pitchFamily="2" charset="0"/>
              </a:rPr>
              <a:t>Global Magnitsky Laws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6ABE3-05CC-492F-B7C9-E03843315E0D}"/>
              </a:ext>
            </a:extLst>
          </p:cNvPr>
          <p:cNvSpPr txBox="1"/>
          <p:nvPr/>
        </p:nvSpPr>
        <p:spPr>
          <a:xfrm>
            <a:off x="560808" y="1806059"/>
            <a:ext cx="863837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b="1" kern="1200" dirty="0">
                <a:solidFill>
                  <a:srgbClr val="222F3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 European Union officially adopts the legislation on December 10.2020— World Human Rights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Picture 18" descr="European Commission President Ursula von der Leyen gives a statement regarding Brexit talks at the European Commission in…">
            <a:hlinkClick r:id="rId2"/>
            <a:extLst>
              <a:ext uri="{FF2B5EF4-FFF2-40B4-BE49-F238E27FC236}">
                <a16:creationId xmlns:a16="http://schemas.microsoft.com/office/drawing/2014/main" id="{F5DB4229-C681-4E47-99A0-E54D9D59DC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3" y="2727939"/>
            <a:ext cx="1558925" cy="106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EAADBD-A24E-43E9-91DA-3439CD165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785" y="2719952"/>
            <a:ext cx="1795954" cy="10819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0ABCC2-7996-40CA-B24F-EB1122F1AA6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07" y="2670131"/>
            <a:ext cx="1455420" cy="111252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 Box 21">
            <a:extLst>
              <a:ext uri="{FF2B5EF4-FFF2-40B4-BE49-F238E27FC236}">
                <a16:creationId xmlns:a16="http://schemas.microsoft.com/office/drawing/2014/main" id="{3F994E15-D8BF-431C-9F56-BF208EE7A0E1}"/>
              </a:ext>
            </a:extLst>
          </p:cNvPr>
          <p:cNvSpPr txBox="1"/>
          <p:nvPr/>
        </p:nvSpPr>
        <p:spPr>
          <a:xfrm>
            <a:off x="4007965" y="3814131"/>
            <a:ext cx="2213749" cy="19020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none" strike="noStrike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6"/>
              </a:rPr>
              <a:t>Kem Ley was a Cambodian activist</a:t>
            </a:r>
            <a:r>
              <a:rPr lang="en-US" sz="10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physician, and political commentator.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33333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 7 July, Global Witness released a report titled 'Hostile Takeover'.</a:t>
            </a:r>
            <a:endParaRPr lang="en-US" sz="1000" b="1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Kem Ley discussed this report just two days before his death…</a:t>
            </a:r>
            <a:endParaRPr lang="en-US" sz="1000" b="1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He was assassinated at a petrol station in Central Phnom Penh on 10 July 2016 </a:t>
            </a:r>
            <a:endParaRPr lang="en-US" sz="1000" b="1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200" dirty="0">
                <a:solidFill>
                  <a:srgbClr val="333333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</p:txBody>
      </p:sp>
      <p:pic>
        <p:nvPicPr>
          <p:cNvPr id="31" name="Picture 30" descr="C:\Users\hayme\AppData\Local\Microsoft\Windows\INetCache\Content.MSO\9054355.tmp">
            <a:extLst>
              <a:ext uri="{FF2B5EF4-FFF2-40B4-BE49-F238E27FC236}">
                <a16:creationId xmlns:a16="http://schemas.microsoft.com/office/drawing/2014/main" id="{82548C9F-48FF-4CAA-85A0-24013C65F77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263" y="2670131"/>
            <a:ext cx="1462715" cy="13940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2" name="Text Box 51">
            <a:extLst>
              <a:ext uri="{FF2B5EF4-FFF2-40B4-BE49-F238E27FC236}">
                <a16:creationId xmlns:a16="http://schemas.microsoft.com/office/drawing/2014/main" id="{938A59B8-3174-4ACB-AEBD-28DBFF870899}"/>
              </a:ext>
            </a:extLst>
          </p:cNvPr>
          <p:cNvSpPr txBox="1"/>
          <p:nvPr/>
        </p:nvSpPr>
        <p:spPr>
          <a:xfrm>
            <a:off x="10032205" y="4111183"/>
            <a:ext cx="1989001" cy="1483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Buddhist Monk  Sam Bunthoeun</a:t>
            </a:r>
            <a:endParaRPr lang="en-US" sz="1000" b="1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President, Buddhist Meditation Center</a:t>
            </a:r>
            <a:endParaRPr lang="en-US" sz="1000" b="1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“Voting was not against Buddhist Principles”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US" sz="1000" b="1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He was Assassinated on 2.6.2003</a:t>
            </a:r>
            <a:endParaRPr lang="en-US" sz="1000" b="1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DaunPenh" panose="01010101010101010101" pitchFamily="2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</p:txBody>
      </p:sp>
      <p:sp>
        <p:nvSpPr>
          <p:cNvPr id="33" name="Text Box 52">
            <a:extLst>
              <a:ext uri="{FF2B5EF4-FFF2-40B4-BE49-F238E27FC236}">
                <a16:creationId xmlns:a16="http://schemas.microsoft.com/office/drawing/2014/main" id="{96035657-6A4E-4E3A-9B24-112822827721}"/>
              </a:ext>
            </a:extLst>
          </p:cNvPr>
          <p:cNvSpPr txBox="1"/>
          <p:nvPr/>
        </p:nvSpPr>
        <p:spPr>
          <a:xfrm>
            <a:off x="6331566" y="4232590"/>
            <a:ext cx="1766529" cy="1121832"/>
          </a:xfrm>
          <a:prstGeom prst="rect">
            <a:avLst/>
          </a:prstGeo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none" strike="noStrike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8"/>
              </a:rPr>
              <a:t>Chut </a:t>
            </a:r>
            <a:r>
              <a:rPr lang="en-US" sz="1000" b="1" u="none" strike="noStrike" kern="12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8"/>
              </a:rPr>
              <a:t>Wutty</a:t>
            </a:r>
            <a:r>
              <a:rPr lang="en-US" sz="1000" b="1" u="none" strike="noStrike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8"/>
              </a:rPr>
              <a:t> 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was one of Cambodia’s most vocal </a:t>
            </a:r>
            <a:r>
              <a:rPr lang="en-US" sz="1000" b="1" u="none" strike="noStrike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9"/>
              </a:rPr>
              <a:t>environmental 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activists.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He was killed on 26th April 2012.</a:t>
            </a:r>
            <a:endParaRPr lang="en-US" sz="1100" b="1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latin typeface="Posterama" panose="020B0504020200020000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 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5BD2342-AC8A-4ED6-BB2B-BDBAA292E16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66" y="2683429"/>
            <a:ext cx="1696713" cy="131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CD44BC2-53C0-4E1C-8696-F2FD9630FD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0218" y="2670131"/>
            <a:ext cx="1173329" cy="133378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3549734-2DEC-412A-95F1-2F153ED6B326}"/>
              </a:ext>
            </a:extLst>
          </p:cNvPr>
          <p:cNvSpPr txBox="1"/>
          <p:nvPr/>
        </p:nvSpPr>
        <p:spPr>
          <a:xfrm>
            <a:off x="7686719" y="2305351"/>
            <a:ext cx="498419" cy="169660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 Box 53">
            <a:extLst>
              <a:ext uri="{FF2B5EF4-FFF2-40B4-BE49-F238E27FC236}">
                <a16:creationId xmlns:a16="http://schemas.microsoft.com/office/drawing/2014/main" id="{D1937E3A-3196-4190-8913-987D5965A1A4}"/>
              </a:ext>
            </a:extLst>
          </p:cNvPr>
          <p:cNvSpPr txBox="1"/>
          <p:nvPr/>
        </p:nvSpPr>
        <p:spPr>
          <a:xfrm>
            <a:off x="8203405" y="4168381"/>
            <a:ext cx="1723490" cy="1333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Chea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000" b="1" kern="12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Vichea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was the leader of the </a:t>
            </a:r>
            <a:r>
              <a:rPr lang="en-US" sz="1000" b="1" u="none" strike="noStrike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2"/>
              </a:rPr>
              <a:t>Free Trade Union of Workers of Kingdom of Cambodia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He was Assassinated on </a:t>
            </a:r>
            <a:r>
              <a:rPr lang="en-US" sz="1000" b="1" u="none" strike="noStrike" kern="1200" dirty="0">
                <a:solidFill>
                  <a:srgbClr val="0B008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3"/>
              </a:rPr>
              <a:t>Chinese New Year</a:t>
            </a:r>
            <a:r>
              <a:rPr lang="en-US" sz="1000" b="1" kern="1200" dirty="0">
                <a:solidFill>
                  <a:srgbClr val="0B008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          </a:t>
            </a:r>
            <a:r>
              <a:rPr lang="en-US" sz="1000" b="1" kern="12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1- 22-2004  </a:t>
            </a:r>
            <a:endParaRPr lang="en-US" sz="1000" b="1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67450-4DEB-4EDD-BE60-0C63362D919F}"/>
              </a:ext>
            </a:extLst>
          </p:cNvPr>
          <p:cNvSpPr txBox="1"/>
          <p:nvPr/>
        </p:nvSpPr>
        <p:spPr>
          <a:xfrm>
            <a:off x="588020" y="5502166"/>
            <a:ext cx="3419158" cy="11351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03CE1F-F632-4A86-8A36-9C04F1F90803}"/>
              </a:ext>
            </a:extLst>
          </p:cNvPr>
          <p:cNvSpPr txBox="1"/>
          <p:nvPr/>
        </p:nvSpPr>
        <p:spPr>
          <a:xfrm>
            <a:off x="487022" y="3931029"/>
            <a:ext cx="3469717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00" b="1" kern="1800" dirty="0">
                <a:solidFill>
                  <a:srgbClr val="222F3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Europe Targets Human Rights Abusers With </a:t>
            </a:r>
            <a:r>
              <a:rPr lang="en-US" sz="1000" b="1" u="sng" kern="1800" dirty="0">
                <a:solidFill>
                  <a:srgbClr val="0563C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14"/>
              </a:rPr>
              <a:t>‘Magnitsky Laws</a:t>
            </a:r>
            <a:r>
              <a:rPr lang="en-US" sz="1000" b="1" kern="1800" dirty="0">
                <a:solidFill>
                  <a:srgbClr val="222F3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”</a:t>
            </a:r>
            <a:endParaRPr lang="en-US" sz="1000" b="1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US" sz="1000" b="1" kern="1200" dirty="0">
              <a:solidFill>
                <a:srgbClr val="222F3A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US" sz="1000" b="1" kern="1200" dirty="0">
                <a:solidFill>
                  <a:srgbClr val="222F3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LONDON - Human rights abusers will face asset freezes and travel bans under new legislation adopted by the European Union.</a:t>
            </a:r>
            <a:endParaRPr lang="en-US" sz="1000" b="1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US" sz="1000" b="1" kern="1200" dirty="0">
              <a:solidFill>
                <a:srgbClr val="222F3A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US" sz="1000" b="1" kern="1200" dirty="0">
                <a:solidFill>
                  <a:srgbClr val="222F3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so-called Magnitsky laws, officially titled the EU Human Rights Global Sanctions Regime, would target those accused of crimes including genocide, torture, assassination and arbitrary detentions</a:t>
            </a:r>
            <a:endParaRPr lang="en-US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310730-7342-4A02-B964-E2E1CDB17A82}"/>
              </a:ext>
            </a:extLst>
          </p:cNvPr>
          <p:cNvSpPr txBox="1"/>
          <p:nvPr/>
        </p:nvSpPr>
        <p:spPr>
          <a:xfrm>
            <a:off x="588019" y="2166095"/>
            <a:ext cx="7597119" cy="275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11111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</a:t>
            </a:r>
            <a:r>
              <a:rPr lang="en-US" sz="1200" b="1" kern="1200" dirty="0">
                <a:solidFill>
                  <a:srgbClr val="11111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15"/>
              </a:rPr>
              <a:t>European Union</a:t>
            </a:r>
            <a:r>
              <a:rPr lang="en-US" sz="1200" b="1" kern="1200" dirty="0">
                <a:solidFill>
                  <a:srgbClr val="11111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(EU) is a group of 28 nations in Europe, formed in the aftermath of World War II</a:t>
            </a:r>
            <a:r>
              <a:rPr lang="en-US" sz="1200" b="1" kern="1200" dirty="0">
                <a:solidFill>
                  <a:srgbClr val="111111"/>
                </a:solidFill>
                <a:effectLst/>
                <a:highlight>
                  <a:srgbClr val="FFFFCC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endParaRPr lang="en-US" sz="1200" b="1" dirty="0">
              <a:effectLst/>
              <a:highlight>
                <a:srgbClr val="FFFFCC"/>
              </a:highligh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760FC-9E12-4732-B561-8B1CCA3123FB}"/>
              </a:ext>
            </a:extLst>
          </p:cNvPr>
          <p:cNvSpPr txBox="1"/>
          <p:nvPr/>
        </p:nvSpPr>
        <p:spPr>
          <a:xfrm>
            <a:off x="10381593" y="5809593"/>
            <a:ext cx="1442545" cy="3547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en-US" sz="11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Khmernetwork.org</a:t>
            </a:r>
          </a:p>
        </p:txBody>
      </p:sp>
    </p:spTree>
    <p:extLst>
      <p:ext uri="{BB962C8B-B14F-4D97-AF65-F5344CB8AC3E}">
        <p14:creationId xmlns:p14="http://schemas.microsoft.com/office/powerpoint/2010/main" val="852450824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ng Your Presentations" id="{59065FFD-95A5-4387-9888-595CD54FE3CE}" vid="{8A46A32C-1227-47D7-A4C8-360887988C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{7FC61F48-1DB3-484F-AE8B-D472875F59BD}tf16411177_win32</Template>
  <TotalTime>0</TotalTime>
  <Words>285</Words>
  <Application>Microsoft Office PowerPoint</Application>
  <PresentationFormat>Widescreen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Arial</vt:lpstr>
      <vt:lpstr>Bahnschrift SemiBold</vt:lpstr>
      <vt:lpstr>Bahnschrift SemiLight</vt:lpstr>
      <vt:lpstr>Berlin Sans FB</vt:lpstr>
      <vt:lpstr>Calibri</vt:lpstr>
      <vt:lpstr>Helvetica</vt:lpstr>
      <vt:lpstr>Posterama</vt:lpstr>
      <vt:lpstr>Segoe UI</vt:lpstr>
      <vt:lpstr>Segoe UI Light</vt:lpstr>
      <vt:lpstr>Times New Roman</vt:lpstr>
      <vt:lpstr>Wingdings</vt:lpstr>
      <vt:lpstr>Get Started with 3D</vt:lpstr>
      <vt:lpstr>The 30th Anniversary of Cambodia’s Paris Peace Agreements </vt:lpstr>
      <vt:lpstr> 30th Anniversary of Cambodia’s 1991 Paris Peace Agreements October 23,  2021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2020-10-19T20:06:33Z</dcterms:created>
  <dcterms:modified xsi:type="dcterms:W3CDTF">2021-11-05T16:59:55Z</dcterms:modified>
</cp:coreProperties>
</file>